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omments/comment1.xml" ContentType="application/vnd.openxmlformats-officedocument.presentationml.comments+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64" r:id="rId5"/>
    <p:sldId id="257" r:id="rId6"/>
    <p:sldId id="267" r:id="rId7"/>
    <p:sldId id="266" r:id="rId8"/>
    <p:sldId id="259" r:id="rId9"/>
    <p:sldId id="268"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Davis" initials="JD" lastIdx="1" clrIdx="0">
    <p:extLst>
      <p:ext uri="{19B8F6BF-5375-455C-9EA6-DF929625EA0E}">
        <p15:presenceInfo xmlns:p15="http://schemas.microsoft.com/office/powerpoint/2012/main" userId="8cce007e7057c4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40098-8B87-41C0-9D47-8F7FFB61DD27}" v="1" dt="2021-03-24T16:34:12.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Davis" userId="8cce007e7057c4b0" providerId="LiveId" clId="{4EB40098-8B87-41C0-9D47-8F7FFB61DD27}"/>
    <pc:docChg chg="custSel modSld">
      <pc:chgData name="Jon Davis" userId="8cce007e7057c4b0" providerId="LiveId" clId="{4EB40098-8B87-41C0-9D47-8F7FFB61DD27}" dt="2021-03-24T16:34:33.791" v="12" actId="1076"/>
      <pc:docMkLst>
        <pc:docMk/>
      </pc:docMkLst>
      <pc:sldChg chg="addSp modSp mod">
        <pc:chgData name="Jon Davis" userId="8cce007e7057c4b0" providerId="LiveId" clId="{4EB40098-8B87-41C0-9D47-8F7FFB61DD27}" dt="2021-03-24T16:34:33.791" v="12" actId="1076"/>
        <pc:sldMkLst>
          <pc:docMk/>
          <pc:sldMk cId="751715849" sldId="262"/>
        </pc:sldMkLst>
        <pc:picChg chg="add mod">
          <ac:chgData name="Jon Davis" userId="8cce007e7057c4b0" providerId="LiveId" clId="{4EB40098-8B87-41C0-9D47-8F7FFB61DD27}" dt="2021-03-24T16:34:33.791" v="12" actId="1076"/>
          <ac:picMkLst>
            <pc:docMk/>
            <pc:sldMk cId="751715849" sldId="262"/>
            <ac:picMk id="7" creationId="{AAEFAB1C-C15A-42CA-B8C4-592081F2FC9E}"/>
          </ac:picMkLst>
        </pc:picChg>
        <pc:picChg chg="mod">
          <ac:chgData name="Jon Davis" userId="8cce007e7057c4b0" providerId="LiveId" clId="{4EB40098-8B87-41C0-9D47-8F7FFB61DD27}" dt="2021-03-24T16:34:15.624" v="9" actId="1076"/>
          <ac:picMkLst>
            <pc:docMk/>
            <pc:sldMk cId="751715849" sldId="262"/>
            <ac:picMk id="14" creationId="{CF7EB52D-CBA9-47C1-8D62-B85FA814267A}"/>
          </ac:picMkLst>
        </pc:picChg>
        <pc:picChg chg="mod">
          <ac:chgData name="Jon Davis" userId="8cce007e7057c4b0" providerId="LiveId" clId="{4EB40098-8B87-41C0-9D47-8F7FFB61DD27}" dt="2021-03-24T16:34:30.964" v="11" actId="1076"/>
          <ac:picMkLst>
            <pc:docMk/>
            <pc:sldMk cId="751715849" sldId="262"/>
            <ac:picMk id="16" creationId="{E1F4055C-7F2C-44C1-90C1-1BC10541CF96}"/>
          </ac:picMkLst>
        </pc:picChg>
        <pc:picChg chg="mod">
          <ac:chgData name="Jon Davis" userId="8cce007e7057c4b0" providerId="LiveId" clId="{4EB40098-8B87-41C0-9D47-8F7FFB61DD27}" dt="2021-03-24T16:34:12.330" v="8" actId="1076"/>
          <ac:picMkLst>
            <pc:docMk/>
            <pc:sldMk cId="751715849" sldId="262"/>
            <ac:picMk id="1026" creationId="{6174D51F-848F-46FF-B64A-88E8877A2321}"/>
          </ac:picMkLst>
        </pc:picChg>
      </pc:sldChg>
      <pc:sldChg chg="modSp mod">
        <pc:chgData name="Jon Davis" userId="8cce007e7057c4b0" providerId="LiveId" clId="{4EB40098-8B87-41C0-9D47-8F7FFB61DD27}" dt="2021-03-24T16:31:50.715" v="2" actId="207"/>
        <pc:sldMkLst>
          <pc:docMk/>
          <pc:sldMk cId="4055110623" sldId="268"/>
        </pc:sldMkLst>
        <pc:spChg chg="mod">
          <ac:chgData name="Jon Davis" userId="8cce007e7057c4b0" providerId="LiveId" clId="{4EB40098-8B87-41C0-9D47-8F7FFB61DD27}" dt="2021-03-24T16:31:50.715" v="2" actId="207"/>
          <ac:spMkLst>
            <pc:docMk/>
            <pc:sldMk cId="4055110623" sldId="268"/>
            <ac:spMk id="3" creationId="{1466208C-286D-41EA-A08A-E29990B6943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24T10:43:04.756"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9643-8E89-4CA1-A7F6-8113658CA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96AF9-F2B1-44CC-874B-F65B7C9CC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F252D0-18EA-4F30-AAF9-1C6B9786FCF8}"/>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5" name="Footer Placeholder 4">
            <a:extLst>
              <a:ext uri="{FF2B5EF4-FFF2-40B4-BE49-F238E27FC236}">
                <a16:creationId xmlns:a16="http://schemas.microsoft.com/office/drawing/2014/main" id="{212181D3-7C7A-40AD-96D9-2A20B9520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0DDF-907A-42E0-B1BF-C982804F0A9A}"/>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334856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DB4B-E212-4F75-8F1E-F63AF9B3A7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2ACCB4-9978-40C6-BC5A-93CD108D9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44D56-D207-4E90-9AFF-F5B7B6B89733}"/>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5" name="Footer Placeholder 4">
            <a:extLst>
              <a:ext uri="{FF2B5EF4-FFF2-40B4-BE49-F238E27FC236}">
                <a16:creationId xmlns:a16="http://schemas.microsoft.com/office/drawing/2014/main" id="{FB238E95-2E0C-4558-8EF1-ACF51E37E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50FFE-BA49-40F9-A093-ABFE13FD611C}"/>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227318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AF845A-4E14-41B8-B7D0-B9114C661B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2216E-B955-43CC-B9CD-4E7375D24E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F2BB2-4E7A-41A0-9BF2-AFE96C222E3C}"/>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5" name="Footer Placeholder 4">
            <a:extLst>
              <a:ext uri="{FF2B5EF4-FFF2-40B4-BE49-F238E27FC236}">
                <a16:creationId xmlns:a16="http://schemas.microsoft.com/office/drawing/2014/main" id="{ADE761FB-09DB-4135-BA3A-AF24A4747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BCF06-0695-4916-98B3-318564900437}"/>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155144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B032-40ED-457C-B825-F6FDE0116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002E8-B00D-4394-91CF-10C945319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B30D2-3EDA-4029-A0B5-8C2925DCC9AE}"/>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5" name="Footer Placeholder 4">
            <a:extLst>
              <a:ext uri="{FF2B5EF4-FFF2-40B4-BE49-F238E27FC236}">
                <a16:creationId xmlns:a16="http://schemas.microsoft.com/office/drawing/2014/main" id="{8A6428A5-BDD8-4517-B1AE-7FD87F02A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E78B2-7145-42BF-825C-F66D874B82EC}"/>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193505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E78B-E6B1-4892-BE66-017498BF8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0DEF4B-CC75-492D-9771-7FC69A392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40D68D-667E-4377-82B0-6C24441ADE4D}"/>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5" name="Footer Placeholder 4">
            <a:extLst>
              <a:ext uri="{FF2B5EF4-FFF2-40B4-BE49-F238E27FC236}">
                <a16:creationId xmlns:a16="http://schemas.microsoft.com/office/drawing/2014/main" id="{8EBE8D30-E862-4D05-AF67-A1E2584C4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8CE45-4BC3-4B70-B6C4-91AEBF28DCBD}"/>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34821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3C68-75A0-4229-9F45-5925598ED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3558B-4DDB-4D74-B59F-045DD6359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17D48D-86A6-4F49-8CF1-6EA5A70D8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A0E63-D39D-4BC6-A149-F293C1EFCCB5}"/>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6" name="Footer Placeholder 5">
            <a:extLst>
              <a:ext uri="{FF2B5EF4-FFF2-40B4-BE49-F238E27FC236}">
                <a16:creationId xmlns:a16="http://schemas.microsoft.com/office/drawing/2014/main" id="{C150CD9C-2904-444E-9431-5657E4653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15313-986C-4F0D-B993-44F3CBDE830F}"/>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278419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ED85-FF65-4A5B-B5E9-43F54DC334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8F9E6F-C5F6-4102-A684-A3B9230B7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7E6297-5EC6-4C09-BDC4-BD69D700AB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42544-F62A-4D61-AAD9-B6CD31191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A6E31C-763E-453D-A924-1424183764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9BE8D9-CDC4-422E-B9BB-9C4E1A949113}"/>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8" name="Footer Placeholder 7">
            <a:extLst>
              <a:ext uri="{FF2B5EF4-FFF2-40B4-BE49-F238E27FC236}">
                <a16:creationId xmlns:a16="http://schemas.microsoft.com/office/drawing/2014/main" id="{EF8AC24F-CF88-4EA7-A41F-3520EC9C66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F70534-0FC1-4731-B35C-3EAF1AE51AFA}"/>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108329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A0F8-AA20-47F5-B15B-869A768E6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3B580-D0F0-40ED-9B26-D8011F1D37C3}"/>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4" name="Footer Placeholder 3">
            <a:extLst>
              <a:ext uri="{FF2B5EF4-FFF2-40B4-BE49-F238E27FC236}">
                <a16:creationId xmlns:a16="http://schemas.microsoft.com/office/drawing/2014/main" id="{33B547BA-F4E1-4F2A-9E07-FDF538D87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7DC3CE-399C-4715-A7F2-888AFFAF25FE}"/>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304460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BCA53-9045-4169-8BE7-A4AF2A4A8E0D}"/>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3" name="Footer Placeholder 2">
            <a:extLst>
              <a:ext uri="{FF2B5EF4-FFF2-40B4-BE49-F238E27FC236}">
                <a16:creationId xmlns:a16="http://schemas.microsoft.com/office/drawing/2014/main" id="{1B1ACF28-717A-4837-877B-7A4D2B1F06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DD539-8AA7-43F3-9837-3D8F4B1F2A48}"/>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239921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E024-41F8-4AB9-A93F-11DA5DFD1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E31FED-B570-4994-9C39-F3ED287C0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5C42A7-F1BF-4381-9354-1FE31DB10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1E45D3-4A40-4D0A-8950-7DA75347F806}"/>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6" name="Footer Placeholder 5">
            <a:extLst>
              <a:ext uri="{FF2B5EF4-FFF2-40B4-BE49-F238E27FC236}">
                <a16:creationId xmlns:a16="http://schemas.microsoft.com/office/drawing/2014/main" id="{0F22C5B2-082A-4506-88B5-EC2002A2F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43EAED-1838-4519-9A1F-8A1AFC6264DD}"/>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34157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4CF06-123C-459E-B7CE-5D939D6ED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35B552-12B8-4F88-B2DF-8C0CDBD1D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EFA309-4B10-43D5-BE0A-5BF38ED8C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A9D8E-4DCD-4A58-B4A2-7B14BADBAECE}"/>
              </a:ext>
            </a:extLst>
          </p:cNvPr>
          <p:cNvSpPr>
            <a:spLocks noGrp="1"/>
          </p:cNvSpPr>
          <p:nvPr>
            <p:ph type="dt" sz="half" idx="10"/>
          </p:nvPr>
        </p:nvSpPr>
        <p:spPr/>
        <p:txBody>
          <a:bodyPr/>
          <a:lstStyle/>
          <a:p>
            <a:fld id="{CB30394F-4030-41DF-B0B0-68475AADA564}" type="datetimeFigureOut">
              <a:rPr lang="en-US" smtClean="0"/>
              <a:t>3/24/2021</a:t>
            </a:fld>
            <a:endParaRPr lang="en-US"/>
          </a:p>
        </p:txBody>
      </p:sp>
      <p:sp>
        <p:nvSpPr>
          <p:cNvPr id="6" name="Footer Placeholder 5">
            <a:extLst>
              <a:ext uri="{FF2B5EF4-FFF2-40B4-BE49-F238E27FC236}">
                <a16:creationId xmlns:a16="http://schemas.microsoft.com/office/drawing/2014/main" id="{B74C929B-FDA8-4663-8B90-D2A4D3539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65395-652E-40A4-BFCE-BC753E906C50}"/>
              </a:ext>
            </a:extLst>
          </p:cNvPr>
          <p:cNvSpPr>
            <a:spLocks noGrp="1"/>
          </p:cNvSpPr>
          <p:nvPr>
            <p:ph type="sldNum" sz="quarter" idx="12"/>
          </p:nvPr>
        </p:nvSpPr>
        <p:spPr/>
        <p:txBody>
          <a:bodyPr/>
          <a:lstStyle/>
          <a:p>
            <a:fld id="{50526DA2-738F-46A2-A312-8796302F7AEC}" type="slidenum">
              <a:rPr lang="en-US" smtClean="0"/>
              <a:t>‹#›</a:t>
            </a:fld>
            <a:endParaRPr lang="en-US"/>
          </a:p>
        </p:txBody>
      </p:sp>
    </p:spTree>
    <p:extLst>
      <p:ext uri="{BB962C8B-B14F-4D97-AF65-F5344CB8AC3E}">
        <p14:creationId xmlns:p14="http://schemas.microsoft.com/office/powerpoint/2010/main" val="394804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6C1A7-9C0A-4977-830C-76132E0C6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D7058-E1C5-45E0-A019-EBC6CAE151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CB830-99DA-42AE-93A7-6E82B02A3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0394F-4030-41DF-B0B0-68475AADA564}" type="datetimeFigureOut">
              <a:rPr lang="en-US" smtClean="0"/>
              <a:t>3/24/2021</a:t>
            </a:fld>
            <a:endParaRPr lang="en-US"/>
          </a:p>
        </p:txBody>
      </p:sp>
      <p:sp>
        <p:nvSpPr>
          <p:cNvPr id="5" name="Footer Placeholder 4">
            <a:extLst>
              <a:ext uri="{FF2B5EF4-FFF2-40B4-BE49-F238E27FC236}">
                <a16:creationId xmlns:a16="http://schemas.microsoft.com/office/drawing/2014/main" id="{B876E11B-FFA5-4850-B047-955EC884FC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A345DF-F29B-4612-A8AF-2698A3DBC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26DA2-738F-46A2-A312-8796302F7AEC}" type="slidenum">
              <a:rPr lang="en-US" smtClean="0"/>
              <a:t>‹#›</a:t>
            </a:fld>
            <a:endParaRPr lang="en-US"/>
          </a:p>
        </p:txBody>
      </p:sp>
    </p:spTree>
    <p:extLst>
      <p:ext uri="{BB962C8B-B14F-4D97-AF65-F5344CB8AC3E}">
        <p14:creationId xmlns:p14="http://schemas.microsoft.com/office/powerpoint/2010/main" val="1298527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ACBE-3F69-4D4D-83B2-35EF3067A219}"/>
              </a:ext>
            </a:extLst>
          </p:cNvPr>
          <p:cNvSpPr>
            <a:spLocks noGrp="1"/>
          </p:cNvSpPr>
          <p:nvPr>
            <p:ph type="ctrTitle"/>
          </p:nvPr>
        </p:nvSpPr>
        <p:spPr>
          <a:xfrm>
            <a:off x="1524000" y="2245810"/>
            <a:ext cx="9144000" cy="1355750"/>
          </a:xfrm>
        </p:spPr>
        <p:txBody>
          <a:bodyPr>
            <a:normAutofit/>
          </a:bodyPr>
          <a:lstStyle/>
          <a:p>
            <a:pPr algn="l"/>
            <a:r>
              <a:rPr lang="en-US" sz="5400" dirty="0">
                <a:latin typeface="Agency FB" panose="020B0503020202020204" pitchFamily="34" charset="0"/>
              </a:rPr>
              <a:t>Deception Technology</a:t>
            </a:r>
          </a:p>
        </p:txBody>
      </p:sp>
      <p:sp>
        <p:nvSpPr>
          <p:cNvPr id="3" name="Subtitle 2">
            <a:extLst>
              <a:ext uri="{FF2B5EF4-FFF2-40B4-BE49-F238E27FC236}">
                <a16:creationId xmlns:a16="http://schemas.microsoft.com/office/drawing/2014/main" id="{C24914A6-397E-4497-B5FA-306141D7F4D4}"/>
              </a:ext>
            </a:extLst>
          </p:cNvPr>
          <p:cNvSpPr>
            <a:spLocks noGrp="1"/>
          </p:cNvSpPr>
          <p:nvPr>
            <p:ph type="subTitle" idx="1"/>
          </p:nvPr>
        </p:nvSpPr>
        <p:spPr>
          <a:xfrm>
            <a:off x="1524000" y="3608516"/>
            <a:ext cx="9144000" cy="911117"/>
          </a:xfrm>
        </p:spPr>
        <p:txBody>
          <a:bodyPr>
            <a:normAutofit/>
          </a:bodyPr>
          <a:lstStyle/>
          <a:p>
            <a:pPr algn="l"/>
            <a:r>
              <a:rPr lang="en-US" sz="2000"/>
              <a:t>“There is nothing more deceptive than an obvious fact”</a:t>
            </a:r>
          </a:p>
          <a:p>
            <a:pPr algn="l"/>
            <a:r>
              <a:rPr lang="en-US" sz="2000"/>
              <a:t>- Sherlock Holmes</a:t>
            </a:r>
          </a:p>
        </p:txBody>
      </p:sp>
      <p:sp>
        <p:nvSpPr>
          <p:cNvPr id="26"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A865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587958F1-3823-4C21-98FF-974BAE7F32BC}"/>
              </a:ext>
            </a:extLst>
          </p:cNvPr>
          <p:cNvPicPr>
            <a:picLocks noChangeAspect="1"/>
          </p:cNvPicPr>
          <p:nvPr/>
        </p:nvPicPr>
        <p:blipFill rotWithShape="1">
          <a:blip r:embed="rId2"/>
          <a:srcRect l="58" r="1433" b="1"/>
          <a:stretch/>
        </p:blipFill>
        <p:spPr>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28"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7059DDA-C190-41AA-B277-25628DE5A538}"/>
              </a:ext>
            </a:extLst>
          </p:cNvPr>
          <p:cNvPicPr>
            <a:picLocks noChangeAspect="1"/>
          </p:cNvPicPr>
          <p:nvPr/>
        </p:nvPicPr>
        <p:blipFill rotWithShape="1">
          <a:blip r:embed="rId3"/>
          <a:srcRect t="36845" r="-2" b="27125"/>
          <a:stretch/>
        </p:blipFill>
        <p:spPr>
          <a:xfrm>
            <a:off x="20" y="4682838"/>
            <a:ext cx="8563356" cy="2175160"/>
          </a:xfrm>
          <a:custGeom>
            <a:avLst/>
            <a:gdLst/>
            <a:ahLst/>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29734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57354D-E939-407D-8409-C8193A52D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42A30A-FC6A-4BFB-AE12-701AE59A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3012"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106EE-6F6B-48A9-B872-D2DA8E7B3C10}"/>
              </a:ext>
            </a:extLst>
          </p:cNvPr>
          <p:cNvSpPr>
            <a:spLocks noGrp="1"/>
          </p:cNvSpPr>
          <p:nvPr>
            <p:ph type="title"/>
          </p:nvPr>
        </p:nvSpPr>
        <p:spPr>
          <a:xfrm>
            <a:off x="919716" y="1004776"/>
            <a:ext cx="3144284" cy="4848448"/>
          </a:xfrm>
        </p:spPr>
        <p:txBody>
          <a:bodyPr anchor="ctr">
            <a:normAutofit/>
          </a:bodyPr>
          <a:lstStyle/>
          <a:p>
            <a:pPr algn="ctr"/>
            <a:r>
              <a:rPr lang="en-US" sz="2800" dirty="0">
                <a:solidFill>
                  <a:schemeClr val="bg1">
                    <a:alpha val="60000"/>
                  </a:schemeClr>
                </a:solidFill>
              </a:rPr>
              <a:t>Deception Technology Products</a:t>
            </a:r>
          </a:p>
        </p:txBody>
      </p:sp>
      <p:pic>
        <p:nvPicPr>
          <p:cNvPr id="4" name="Picture 3">
            <a:extLst>
              <a:ext uri="{FF2B5EF4-FFF2-40B4-BE49-F238E27FC236}">
                <a16:creationId xmlns:a16="http://schemas.microsoft.com/office/drawing/2014/main" id="{C8234BDE-66F0-440D-AE6A-DE2167FFBF02}"/>
              </a:ext>
            </a:extLst>
          </p:cNvPr>
          <p:cNvPicPr>
            <a:picLocks noChangeAspect="1"/>
          </p:cNvPicPr>
          <p:nvPr/>
        </p:nvPicPr>
        <p:blipFill>
          <a:blip r:embed="rId2"/>
          <a:stretch>
            <a:fillRect/>
          </a:stretch>
        </p:blipFill>
        <p:spPr>
          <a:xfrm>
            <a:off x="5934929" y="1131088"/>
            <a:ext cx="1584567" cy="487558"/>
          </a:xfrm>
          <a:prstGeom prst="rect">
            <a:avLst/>
          </a:prstGeom>
        </p:spPr>
      </p:pic>
      <p:pic>
        <p:nvPicPr>
          <p:cNvPr id="6" name="Picture 5">
            <a:extLst>
              <a:ext uri="{FF2B5EF4-FFF2-40B4-BE49-F238E27FC236}">
                <a16:creationId xmlns:a16="http://schemas.microsoft.com/office/drawing/2014/main" id="{4E8BE77A-8FDF-45E5-AC92-A01009E0C4C3}"/>
              </a:ext>
            </a:extLst>
          </p:cNvPr>
          <p:cNvPicPr>
            <a:picLocks noChangeAspect="1"/>
          </p:cNvPicPr>
          <p:nvPr/>
        </p:nvPicPr>
        <p:blipFill>
          <a:blip r:embed="rId3"/>
          <a:stretch>
            <a:fillRect/>
          </a:stretch>
        </p:blipFill>
        <p:spPr>
          <a:xfrm>
            <a:off x="8967004" y="1107473"/>
            <a:ext cx="1573499" cy="631469"/>
          </a:xfrm>
          <a:prstGeom prst="rect">
            <a:avLst/>
          </a:prstGeom>
        </p:spPr>
      </p:pic>
      <p:pic>
        <p:nvPicPr>
          <p:cNvPr id="5" name="Picture 4">
            <a:extLst>
              <a:ext uri="{FF2B5EF4-FFF2-40B4-BE49-F238E27FC236}">
                <a16:creationId xmlns:a16="http://schemas.microsoft.com/office/drawing/2014/main" id="{27BACECA-0DB8-44B8-B182-FDABC608E3EC}"/>
              </a:ext>
            </a:extLst>
          </p:cNvPr>
          <p:cNvPicPr>
            <a:picLocks noChangeAspect="1"/>
          </p:cNvPicPr>
          <p:nvPr/>
        </p:nvPicPr>
        <p:blipFill>
          <a:blip r:embed="rId4"/>
          <a:stretch>
            <a:fillRect/>
          </a:stretch>
        </p:blipFill>
        <p:spPr>
          <a:xfrm>
            <a:off x="5934928" y="2908127"/>
            <a:ext cx="1573499" cy="773261"/>
          </a:xfrm>
          <a:prstGeom prst="rect">
            <a:avLst/>
          </a:prstGeom>
        </p:spPr>
      </p:pic>
      <p:pic>
        <p:nvPicPr>
          <p:cNvPr id="14" name="Picture 13">
            <a:extLst>
              <a:ext uri="{FF2B5EF4-FFF2-40B4-BE49-F238E27FC236}">
                <a16:creationId xmlns:a16="http://schemas.microsoft.com/office/drawing/2014/main" id="{CF7EB52D-CBA9-47C1-8D62-B85FA814267A}"/>
              </a:ext>
            </a:extLst>
          </p:cNvPr>
          <p:cNvPicPr>
            <a:picLocks noChangeAspect="1"/>
          </p:cNvPicPr>
          <p:nvPr/>
        </p:nvPicPr>
        <p:blipFill>
          <a:blip r:embed="rId5"/>
          <a:stretch>
            <a:fillRect/>
          </a:stretch>
        </p:blipFill>
        <p:spPr>
          <a:xfrm>
            <a:off x="8654954" y="2939830"/>
            <a:ext cx="1885549" cy="709854"/>
          </a:xfrm>
          <a:prstGeom prst="rect">
            <a:avLst/>
          </a:prstGeom>
        </p:spPr>
      </p:pic>
      <p:pic>
        <p:nvPicPr>
          <p:cNvPr id="16" name="Picture 15">
            <a:extLst>
              <a:ext uri="{FF2B5EF4-FFF2-40B4-BE49-F238E27FC236}">
                <a16:creationId xmlns:a16="http://schemas.microsoft.com/office/drawing/2014/main" id="{E1F4055C-7F2C-44C1-90C1-1BC10541CF96}"/>
              </a:ext>
            </a:extLst>
          </p:cNvPr>
          <p:cNvPicPr>
            <a:picLocks noChangeAspect="1"/>
          </p:cNvPicPr>
          <p:nvPr/>
        </p:nvPicPr>
        <p:blipFill>
          <a:blip r:embed="rId6"/>
          <a:stretch>
            <a:fillRect/>
          </a:stretch>
        </p:blipFill>
        <p:spPr>
          <a:xfrm>
            <a:off x="5773807" y="5726852"/>
            <a:ext cx="1895740" cy="628738"/>
          </a:xfrm>
          <a:prstGeom prst="rect">
            <a:avLst/>
          </a:prstGeom>
        </p:spPr>
      </p:pic>
      <p:pic>
        <p:nvPicPr>
          <p:cNvPr id="1026" name="Picture 2" descr="New Normal, New Risk: Addressing the Security Challenge of Remote Workers |  TrapX Security">
            <a:extLst>
              <a:ext uri="{FF2B5EF4-FFF2-40B4-BE49-F238E27FC236}">
                <a16:creationId xmlns:a16="http://schemas.microsoft.com/office/drawing/2014/main" id="{6174D51F-848F-46FF-B64A-88E8877A23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3959" y="5279058"/>
            <a:ext cx="2559585" cy="814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AEFAB1C-C15A-42CA-B8C4-592081F2FC9E}"/>
              </a:ext>
            </a:extLst>
          </p:cNvPr>
          <p:cNvPicPr>
            <a:picLocks noChangeAspect="1"/>
          </p:cNvPicPr>
          <p:nvPr/>
        </p:nvPicPr>
        <p:blipFill>
          <a:blip r:embed="rId8"/>
          <a:stretch>
            <a:fillRect/>
          </a:stretch>
        </p:blipFill>
        <p:spPr>
          <a:xfrm>
            <a:off x="5590009" y="4410724"/>
            <a:ext cx="2263336" cy="586791"/>
          </a:xfrm>
          <a:prstGeom prst="rect">
            <a:avLst/>
          </a:prstGeom>
        </p:spPr>
      </p:pic>
    </p:spTree>
    <p:extLst>
      <p:ext uri="{BB962C8B-B14F-4D97-AF65-F5344CB8AC3E}">
        <p14:creationId xmlns:p14="http://schemas.microsoft.com/office/powerpoint/2010/main" val="75171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Detail Shot Of stone stairs in blue tone">
            <a:extLst>
              <a:ext uri="{FF2B5EF4-FFF2-40B4-BE49-F238E27FC236}">
                <a16:creationId xmlns:a16="http://schemas.microsoft.com/office/drawing/2014/main" id="{E0630D5C-5A6C-405B-A09F-B784504A8D80}"/>
              </a:ext>
            </a:extLst>
          </p:cNvPr>
          <p:cNvPicPr>
            <a:picLocks noChangeAspect="1"/>
          </p:cNvPicPr>
          <p:nvPr/>
        </p:nvPicPr>
        <p:blipFill rotWithShape="1">
          <a:blip r:embed="rId2"/>
          <a:srcRect l="15239" r="-2" b="-2"/>
          <a:stretch/>
        </p:blipFill>
        <p:spPr>
          <a:xfrm>
            <a:off x="20" y="1"/>
            <a:ext cx="8708551" cy="6857999"/>
          </a:xfrm>
          <a:prstGeom prst="rect">
            <a:avLst/>
          </a:prstGeom>
        </p:spPr>
      </p:pic>
      <p:sp>
        <p:nvSpPr>
          <p:cNvPr id="18" name="Freeform: Shape 17">
            <a:extLst>
              <a:ext uri="{FF2B5EF4-FFF2-40B4-BE49-F238E27FC236}">
                <a16:creationId xmlns:a16="http://schemas.microsoft.com/office/drawing/2014/main" id="{63174CE2-EAFC-4544-8CF9-23DDE077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499810" y="-478"/>
            <a:ext cx="7692189" cy="6858478"/>
          </a:xfrm>
          <a:custGeom>
            <a:avLst/>
            <a:gdLst>
              <a:gd name="connsiteX0" fmla="*/ 7590845 w 7590845"/>
              <a:gd name="connsiteY0" fmla="*/ 6858478 h 6858478"/>
              <a:gd name="connsiteX1" fmla="*/ 166290 w 7590845"/>
              <a:gd name="connsiteY1" fmla="*/ 6858478 h 6858478"/>
              <a:gd name="connsiteX2" fmla="*/ 166550 w 7590845"/>
              <a:gd name="connsiteY2" fmla="*/ 6857915 h 6858478"/>
              <a:gd name="connsiteX3" fmla="*/ 0 w 7590845"/>
              <a:gd name="connsiteY3" fmla="*/ 6857915 h 6858478"/>
              <a:gd name="connsiteX4" fmla="*/ 0 w 7590845"/>
              <a:gd name="connsiteY4" fmla="*/ 0 h 6858478"/>
              <a:gd name="connsiteX5" fmla="*/ 3342665 w 7590845"/>
              <a:gd name="connsiteY5" fmla="*/ 0 h 6858478"/>
              <a:gd name="connsiteX6" fmla="*/ 4408893 w 7590845"/>
              <a:gd name="connsiteY6" fmla="*/ 0 h 6858478"/>
              <a:gd name="connsiteX7" fmla="*/ 4414470 w 7590845"/>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0845" h="6858478">
                <a:moveTo>
                  <a:pt x="7590845" y="6858478"/>
                </a:moveTo>
                <a:lnTo>
                  <a:pt x="166290" y="6858478"/>
                </a:lnTo>
                <a:lnTo>
                  <a:pt x="166550" y="6857915"/>
                </a:lnTo>
                <a:lnTo>
                  <a:pt x="0" y="6857915"/>
                </a:lnTo>
                <a:lnTo>
                  <a:pt x="0" y="0"/>
                </a:lnTo>
                <a:lnTo>
                  <a:pt x="3342665" y="0"/>
                </a:lnTo>
                <a:lnTo>
                  <a:pt x="4408893" y="0"/>
                </a:lnTo>
                <a:lnTo>
                  <a:pt x="441447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8550A4F0-C697-42F7-8FAD-3108DDF7B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311035" y="-479"/>
            <a:ext cx="6880964" cy="6858479"/>
          </a:xfrm>
          <a:custGeom>
            <a:avLst/>
            <a:gdLst>
              <a:gd name="connsiteX0" fmla="*/ 824356 w 6790308"/>
              <a:gd name="connsiteY0" fmla="*/ 6858479 h 6858479"/>
              <a:gd name="connsiteX1" fmla="*/ 0 w 6790308"/>
              <a:gd name="connsiteY1" fmla="*/ 6858479 h 6858479"/>
              <a:gd name="connsiteX2" fmla="*/ 0 w 6790308"/>
              <a:gd name="connsiteY2" fmla="*/ 0 h 6858479"/>
              <a:gd name="connsiteX3" fmla="*/ 2542128 w 6790308"/>
              <a:gd name="connsiteY3" fmla="*/ 0 h 6858479"/>
              <a:gd name="connsiteX4" fmla="*/ 3608356 w 6790308"/>
              <a:gd name="connsiteY4" fmla="*/ 0 h 6858479"/>
              <a:gd name="connsiteX5" fmla="*/ 3613933 w 6790308"/>
              <a:gd name="connsiteY5" fmla="*/ 0 h 6858479"/>
              <a:gd name="connsiteX6" fmla="*/ 6790308 w 6790308"/>
              <a:gd name="connsiteY6" fmla="*/ 6858478 h 6858479"/>
              <a:gd name="connsiteX7" fmla="*/ 824356 w 6790308"/>
              <a:gd name="connsiteY7" fmla="*/ 6858478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0308" h="6858479">
                <a:moveTo>
                  <a:pt x="824356" y="6858479"/>
                </a:moveTo>
                <a:lnTo>
                  <a:pt x="0" y="6858479"/>
                </a:lnTo>
                <a:lnTo>
                  <a:pt x="0" y="0"/>
                </a:lnTo>
                <a:lnTo>
                  <a:pt x="2542128" y="0"/>
                </a:lnTo>
                <a:lnTo>
                  <a:pt x="3608356" y="0"/>
                </a:lnTo>
                <a:lnTo>
                  <a:pt x="3613933" y="0"/>
                </a:lnTo>
                <a:lnTo>
                  <a:pt x="6790308" y="6858478"/>
                </a:lnTo>
                <a:lnTo>
                  <a:pt x="824356"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4D838D-9849-4087-8EB1-21B4C29E62F9}"/>
              </a:ext>
            </a:extLst>
          </p:cNvPr>
          <p:cNvSpPr>
            <a:spLocks noGrp="1"/>
          </p:cNvSpPr>
          <p:nvPr>
            <p:ph type="title"/>
          </p:nvPr>
        </p:nvSpPr>
        <p:spPr>
          <a:xfrm>
            <a:off x="1012054" y="362550"/>
            <a:ext cx="10341746" cy="5825186"/>
          </a:xfrm>
        </p:spPr>
        <p:txBody>
          <a:bodyPr vert="horz" lIns="91440" tIns="45720" rIns="91440" bIns="45720" rtlCol="0" anchor="b">
            <a:normAutofit/>
          </a:bodyPr>
          <a:lstStyle/>
          <a:p>
            <a:r>
              <a:rPr lang="en-US" sz="5400" dirty="0"/>
              <a:t>Thanks again for having me!  Feel free to email me if you have any questions…</a:t>
            </a:r>
            <a:br>
              <a:rPr lang="en-US" sz="5400" dirty="0"/>
            </a:br>
            <a:br>
              <a:rPr lang="en-US" sz="5400" dirty="0"/>
            </a:br>
            <a:r>
              <a:rPr lang="en-US" sz="5400" b="1" i="1" dirty="0">
                <a:solidFill>
                  <a:srgbClr val="FF0000"/>
                </a:solidFill>
              </a:rPr>
              <a:t>Jon.Davis@SecureNation.net</a:t>
            </a:r>
          </a:p>
        </p:txBody>
      </p:sp>
    </p:spTree>
    <p:extLst>
      <p:ext uri="{BB962C8B-B14F-4D97-AF65-F5344CB8AC3E}">
        <p14:creationId xmlns:p14="http://schemas.microsoft.com/office/powerpoint/2010/main" val="303552723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 name="Rectangle 197">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33610-3024-4542-92C3-F54C7BAE78B4}"/>
              </a:ext>
            </a:extLst>
          </p:cNvPr>
          <p:cNvSpPr>
            <a:spLocks noGrp="1"/>
          </p:cNvSpPr>
          <p:nvPr>
            <p:ph type="title"/>
          </p:nvPr>
        </p:nvSpPr>
        <p:spPr>
          <a:xfrm>
            <a:off x="838201" y="1641752"/>
            <a:ext cx="4394200" cy="1323439"/>
          </a:xfrm>
        </p:spPr>
        <p:txBody>
          <a:bodyPr anchor="t">
            <a:normAutofit/>
          </a:bodyPr>
          <a:lstStyle/>
          <a:p>
            <a:r>
              <a:rPr lang="en-US" sz="4000">
                <a:solidFill>
                  <a:schemeClr val="bg1"/>
                </a:solidFill>
              </a:rPr>
              <a:t>Thanks for having me!</a:t>
            </a:r>
          </a:p>
        </p:txBody>
      </p:sp>
      <p:sp>
        <p:nvSpPr>
          <p:cNvPr id="3" name="Content Placeholder 2">
            <a:extLst>
              <a:ext uri="{FF2B5EF4-FFF2-40B4-BE49-F238E27FC236}">
                <a16:creationId xmlns:a16="http://schemas.microsoft.com/office/drawing/2014/main" id="{A38F6823-4C6F-4568-8319-D683BC6ECF5E}"/>
              </a:ext>
            </a:extLst>
          </p:cNvPr>
          <p:cNvSpPr>
            <a:spLocks noGrp="1"/>
          </p:cNvSpPr>
          <p:nvPr>
            <p:ph idx="1"/>
          </p:nvPr>
        </p:nvSpPr>
        <p:spPr>
          <a:xfrm>
            <a:off x="838201" y="3146400"/>
            <a:ext cx="4394200" cy="2454300"/>
          </a:xfrm>
        </p:spPr>
        <p:txBody>
          <a:bodyPr>
            <a:normAutofit/>
          </a:bodyPr>
          <a:lstStyle/>
          <a:p>
            <a:pPr marL="0" indent="0">
              <a:buNone/>
            </a:pPr>
            <a:r>
              <a:rPr lang="en-US" sz="2000">
                <a:solidFill>
                  <a:schemeClr val="bg1">
                    <a:alpha val="80000"/>
                  </a:schemeClr>
                </a:solidFill>
              </a:rPr>
              <a:t>Jon Davis – </a:t>
            </a:r>
          </a:p>
          <a:p>
            <a:r>
              <a:rPr lang="en-US" sz="2000">
                <a:solidFill>
                  <a:schemeClr val="bg1">
                    <a:alpha val="80000"/>
                  </a:schemeClr>
                </a:solidFill>
              </a:rPr>
              <a:t>CEO/Founder of SecureNation </a:t>
            </a:r>
          </a:p>
          <a:p>
            <a:r>
              <a:rPr lang="en-US" sz="2000">
                <a:solidFill>
                  <a:schemeClr val="bg1">
                    <a:alpha val="80000"/>
                  </a:schemeClr>
                </a:solidFill>
              </a:rPr>
              <a:t>12 years in business</a:t>
            </a:r>
          </a:p>
          <a:p>
            <a:r>
              <a:rPr lang="en-US" sz="2000">
                <a:solidFill>
                  <a:schemeClr val="bg1">
                    <a:alpha val="80000"/>
                  </a:schemeClr>
                </a:solidFill>
              </a:rPr>
              <a:t>20 years in cyber-security</a:t>
            </a:r>
          </a:p>
          <a:p>
            <a:r>
              <a:rPr lang="en-US" sz="2000">
                <a:solidFill>
                  <a:schemeClr val="bg1">
                    <a:alpha val="80000"/>
                  </a:schemeClr>
                </a:solidFill>
              </a:rPr>
              <a:t>Proud father of 2 small humans</a:t>
            </a:r>
          </a:p>
          <a:p>
            <a:r>
              <a:rPr lang="en-US" sz="2000">
                <a:solidFill>
                  <a:schemeClr val="bg1">
                    <a:alpha val="80000"/>
                  </a:schemeClr>
                </a:solidFill>
              </a:rPr>
              <a:t>Chef and Physical Fitness Enthusiast</a:t>
            </a:r>
          </a:p>
          <a:p>
            <a:endParaRPr lang="en-US" sz="2000">
              <a:solidFill>
                <a:schemeClr val="bg1">
                  <a:alpha val="80000"/>
                </a:schemeClr>
              </a:solidFill>
            </a:endParaRPr>
          </a:p>
        </p:txBody>
      </p:sp>
      <p:pic>
        <p:nvPicPr>
          <p:cNvPr id="7" name="Picture 6" descr="A picture containing person, indoor&#10;&#10;Description automatically generated">
            <a:extLst>
              <a:ext uri="{FF2B5EF4-FFF2-40B4-BE49-F238E27FC236}">
                <a16:creationId xmlns:a16="http://schemas.microsoft.com/office/drawing/2014/main" id="{324E51E8-9489-45D5-953F-CB599F1AA5BA}"/>
              </a:ext>
            </a:extLst>
          </p:cNvPr>
          <p:cNvPicPr>
            <a:picLocks noChangeAspect="1"/>
          </p:cNvPicPr>
          <p:nvPr/>
        </p:nvPicPr>
        <p:blipFill rotWithShape="1">
          <a:blip r:embed="rId2">
            <a:extLst>
              <a:ext uri="{28A0092B-C50C-407E-A947-70E740481C1C}">
                <a14:useLocalDpi xmlns:a14="http://schemas.microsoft.com/office/drawing/2010/main" val="0"/>
              </a:ext>
            </a:extLst>
          </a:blip>
          <a:srcRect l="3272" r="2826"/>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200" name="Group 199">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201" name="Freeform: Shape 200">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2" name="Freeform: Shape 201">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04085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74945E-3D2C-46FC-B79F-BF706A229348}"/>
              </a:ext>
            </a:extLst>
          </p:cNvPr>
          <p:cNvSpPr>
            <a:spLocks noGrp="1"/>
          </p:cNvSpPr>
          <p:nvPr>
            <p:ph type="title"/>
          </p:nvPr>
        </p:nvSpPr>
        <p:spPr>
          <a:xfrm>
            <a:off x="838201" y="-3324"/>
            <a:ext cx="10520702" cy="1325563"/>
          </a:xfrm>
        </p:spPr>
        <p:txBody>
          <a:bodyPr>
            <a:normAutofit/>
          </a:bodyPr>
          <a:lstStyle/>
          <a:p>
            <a:r>
              <a:rPr lang="en-US" dirty="0">
                <a:solidFill>
                  <a:srgbClr val="FFFFFF"/>
                </a:solidFill>
              </a:rPr>
              <a:t>Recent Security Breaches 2021</a:t>
            </a:r>
          </a:p>
        </p:txBody>
      </p:sp>
      <p:sp>
        <p:nvSpPr>
          <p:cNvPr id="3" name="Content Placeholder 2">
            <a:extLst>
              <a:ext uri="{FF2B5EF4-FFF2-40B4-BE49-F238E27FC236}">
                <a16:creationId xmlns:a16="http://schemas.microsoft.com/office/drawing/2014/main" id="{BBD88B77-842E-4875-84E6-CF7C37D23872}"/>
              </a:ext>
            </a:extLst>
          </p:cNvPr>
          <p:cNvSpPr>
            <a:spLocks noGrp="1"/>
          </p:cNvSpPr>
          <p:nvPr>
            <p:ph idx="1"/>
          </p:nvPr>
        </p:nvSpPr>
        <p:spPr>
          <a:xfrm>
            <a:off x="838201" y="1393795"/>
            <a:ext cx="10515598" cy="5202314"/>
          </a:xfrm>
        </p:spPr>
        <p:txBody>
          <a:bodyPr>
            <a:normAutofit fontScale="92500" lnSpcReduction="20000"/>
          </a:bodyPr>
          <a:lstStyle/>
          <a:p>
            <a:r>
              <a:rPr lang="en-US" sz="1700" b="1" dirty="0">
                <a:solidFill>
                  <a:schemeClr val="accent2"/>
                </a:solidFill>
              </a:rPr>
              <a:t>SolarWinds –</a:t>
            </a:r>
            <a:r>
              <a:rPr lang="en-US" sz="1700" dirty="0">
                <a:solidFill>
                  <a:srgbClr val="FFFFFF"/>
                </a:solidFill>
              </a:rPr>
              <a:t> up to 18,000 customers left vulnerable to hackers because of Vender Email Compromise (VEC)  Could cost as much as 100 Billion to clean up the mess!</a:t>
            </a:r>
          </a:p>
          <a:p>
            <a:r>
              <a:rPr lang="en-US" sz="1700" b="1" dirty="0">
                <a:solidFill>
                  <a:schemeClr val="accent2"/>
                </a:solidFill>
              </a:rPr>
              <a:t>Microsoft – </a:t>
            </a:r>
            <a:r>
              <a:rPr lang="en-US" sz="1700" dirty="0">
                <a:solidFill>
                  <a:srgbClr val="FFFFFF"/>
                </a:solidFill>
              </a:rPr>
              <a:t>email accounts of 30,000 organizations compromised (in 1 day!) through a security flaw in Exchange (attack was carried out by Hafnium, a state sponsored Chinese hacking group). The president of cyber security firm </a:t>
            </a:r>
            <a:r>
              <a:rPr lang="en-US" sz="1700" dirty="0" err="1">
                <a:solidFill>
                  <a:srgbClr val="FFFFFF"/>
                </a:solidFill>
              </a:rPr>
              <a:t>Volexity</a:t>
            </a:r>
            <a:r>
              <a:rPr lang="en-US" sz="1700" dirty="0">
                <a:solidFill>
                  <a:srgbClr val="FFFFFF"/>
                </a:solidFill>
              </a:rPr>
              <a:t>, which discovered the attack, told Krebs that “if you’re running Exchange and you haven’t patched this yet, there’s a very high chance that your organization is already compromised.”</a:t>
            </a:r>
          </a:p>
          <a:p>
            <a:r>
              <a:rPr lang="en-US" sz="1700" b="1" dirty="0">
                <a:solidFill>
                  <a:schemeClr val="accent2"/>
                </a:solidFill>
              </a:rPr>
              <a:t>Ubiquiti, </a:t>
            </a:r>
            <a:r>
              <a:rPr lang="en-US" sz="1700" b="1" dirty="0" err="1">
                <a:solidFill>
                  <a:schemeClr val="accent2"/>
                </a:solidFill>
              </a:rPr>
              <a:t>Parler</a:t>
            </a:r>
            <a:r>
              <a:rPr lang="en-US" sz="1700" b="1" dirty="0">
                <a:solidFill>
                  <a:schemeClr val="accent2"/>
                </a:solidFill>
              </a:rPr>
              <a:t>, Facebook, Instagram and LinkedIn </a:t>
            </a:r>
            <a:r>
              <a:rPr lang="en-US" sz="1700" dirty="0">
                <a:solidFill>
                  <a:srgbClr val="FFFFFF"/>
                </a:solidFill>
              </a:rPr>
              <a:t>– on January 11, 2021 multiple attacks all happened in one day…   70TB of leaked information from </a:t>
            </a:r>
            <a:r>
              <a:rPr lang="en-US" sz="1700" dirty="0" err="1">
                <a:solidFill>
                  <a:srgbClr val="FFFFFF"/>
                </a:solidFill>
              </a:rPr>
              <a:t>Parler</a:t>
            </a:r>
            <a:r>
              <a:rPr lang="en-US" sz="1700" dirty="0">
                <a:solidFill>
                  <a:srgbClr val="FFFFFF"/>
                </a:solidFill>
              </a:rPr>
              <a:t> including Drivers Licenses of many of the members!  FB, LI &amp; Inst lost over 214 Million records including all their PII. (January 11</a:t>
            </a:r>
            <a:r>
              <a:rPr lang="en-US" sz="1700" baseline="30000" dirty="0">
                <a:solidFill>
                  <a:srgbClr val="FFFFFF"/>
                </a:solidFill>
              </a:rPr>
              <a:t>th</a:t>
            </a:r>
            <a:r>
              <a:rPr lang="en-US" sz="1700" dirty="0">
                <a:solidFill>
                  <a:srgbClr val="FFFFFF"/>
                </a:solidFill>
              </a:rPr>
              <a:t> was a big day!)</a:t>
            </a:r>
          </a:p>
          <a:p>
            <a:r>
              <a:rPr lang="en-US" sz="1700" b="1" dirty="0">
                <a:solidFill>
                  <a:schemeClr val="accent2"/>
                </a:solidFill>
              </a:rPr>
              <a:t>Nebraska Medicine </a:t>
            </a:r>
            <a:r>
              <a:rPr lang="en-US" sz="1700" dirty="0">
                <a:solidFill>
                  <a:srgbClr val="FFFFFF"/>
                </a:solidFill>
              </a:rPr>
              <a:t>– February 2021 - A malware attack allowed a hacker to access and copy files containing the personal and medical information of 219,000 patients of Nebraska Medicine. (Significance is information includes names, addresses, dates of birth, medical record numbers, health insurance information, physician notes, laboratory results, imaging, diagnosis information, treatment information, and/or prescription information, and a limited number of Social Security numbers and driver’s license numbers.)</a:t>
            </a:r>
          </a:p>
          <a:p>
            <a:r>
              <a:rPr lang="en-US" sz="1700" b="1" dirty="0">
                <a:solidFill>
                  <a:schemeClr val="accent2"/>
                </a:solidFill>
              </a:rPr>
              <a:t>California DMV </a:t>
            </a:r>
            <a:r>
              <a:rPr lang="en-US" sz="1700" dirty="0">
                <a:solidFill>
                  <a:srgbClr val="FFFFFF"/>
                </a:solidFill>
              </a:rPr>
              <a:t>– February 2021 - The California Department of Motor Vehicles (DMV) alerted drivers they suffered a data breach after billing contractor, Automatic Funds Transfer Services, was hit by a ransomware attack. The attack exposed drivers’ personal information from the last 20 months of California vehicle registration records, including names, addresses, license plate numbers and vehicle identification numbers (VINs).  (California will now have to fine themselves for data loss!)</a:t>
            </a:r>
          </a:p>
          <a:p>
            <a:r>
              <a:rPr lang="en-US" sz="1700" b="1" dirty="0">
                <a:solidFill>
                  <a:schemeClr val="accent2"/>
                </a:solidFill>
              </a:rPr>
              <a:t>“Compilation of Many Breaches” (COMB) </a:t>
            </a:r>
            <a:r>
              <a:rPr lang="en-US" sz="1700" dirty="0">
                <a:solidFill>
                  <a:srgbClr val="FFFFFF"/>
                </a:solidFill>
              </a:rPr>
              <a:t>- A database containing more than 3.2 billion unique pairs of cleartext emails and passwords belonging to past leaks from Netflix, LinkedIn, Exploit.in, Bitcoin, Yahoo, and more were discovered online.  Found in an easily available hacker forum and searchable and well organized.  </a:t>
            </a:r>
            <a:r>
              <a:rPr lang="en-US" sz="1700" dirty="0" err="1">
                <a:solidFill>
                  <a:srgbClr val="FFFFFF"/>
                </a:solidFill>
              </a:rPr>
              <a:t>Signifcance</a:t>
            </a:r>
            <a:r>
              <a:rPr lang="en-US" sz="1700" dirty="0">
                <a:solidFill>
                  <a:srgbClr val="FFFFFF"/>
                </a:solidFill>
              </a:rPr>
              <a:t> is that it’s the largest compilation of this kind of data ever found.</a:t>
            </a:r>
          </a:p>
        </p:txBody>
      </p:sp>
    </p:spTree>
    <p:extLst>
      <p:ext uri="{BB962C8B-B14F-4D97-AF65-F5344CB8AC3E}">
        <p14:creationId xmlns:p14="http://schemas.microsoft.com/office/powerpoint/2010/main" val="36472333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AC9AC-78C6-49B0-8497-D7F6F3955E6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Something significant I’d like to point out regarding VEC:</a:t>
            </a:r>
          </a:p>
        </p:txBody>
      </p:sp>
      <p:pic>
        <p:nvPicPr>
          <p:cNvPr id="5" name="Content Placeholder 4">
            <a:extLst>
              <a:ext uri="{FF2B5EF4-FFF2-40B4-BE49-F238E27FC236}">
                <a16:creationId xmlns:a16="http://schemas.microsoft.com/office/drawing/2014/main" id="{874771DB-EA24-4E93-8178-D0DB40732AA5}"/>
              </a:ext>
            </a:extLst>
          </p:cNvPr>
          <p:cNvPicPr>
            <a:picLocks noGrp="1" noChangeAspect="1"/>
          </p:cNvPicPr>
          <p:nvPr>
            <p:ph idx="1"/>
          </p:nvPr>
        </p:nvPicPr>
        <p:blipFill>
          <a:blip r:embed="rId2"/>
          <a:stretch>
            <a:fillRect/>
          </a:stretch>
        </p:blipFill>
        <p:spPr>
          <a:xfrm>
            <a:off x="5190487" y="492573"/>
            <a:ext cx="6480215" cy="5880796"/>
          </a:xfrm>
          <a:prstGeom prst="rect">
            <a:avLst/>
          </a:prstGeom>
        </p:spPr>
      </p:pic>
    </p:spTree>
    <p:extLst>
      <p:ext uri="{BB962C8B-B14F-4D97-AF65-F5344CB8AC3E}">
        <p14:creationId xmlns:p14="http://schemas.microsoft.com/office/powerpoint/2010/main" val="349234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80677D43-DB57-4254-BD60-C0C10917D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155" y="457200"/>
            <a:ext cx="7898845" cy="5909113"/>
          </a:xfrm>
          <a:custGeom>
            <a:avLst/>
            <a:gdLst>
              <a:gd name="connsiteX0" fmla="*/ 3848214 w 7898845"/>
              <a:gd name="connsiteY0" fmla="*/ 0 h 5909113"/>
              <a:gd name="connsiteX1" fmla="*/ 7898845 w 7898845"/>
              <a:gd name="connsiteY1" fmla="*/ 0 h 5909113"/>
              <a:gd name="connsiteX2" fmla="*/ 7898845 w 7898845"/>
              <a:gd name="connsiteY2" fmla="*/ 5907437 h 5909113"/>
              <a:gd name="connsiteX3" fmla="*/ 7778213 w 7898845"/>
              <a:gd name="connsiteY3" fmla="*/ 5907437 h 5909113"/>
              <a:gd name="connsiteX4" fmla="*/ 7778213 w 7898845"/>
              <a:gd name="connsiteY4" fmla="*/ 5909093 h 5909113"/>
              <a:gd name="connsiteX5" fmla="*/ 7485321 w 7898845"/>
              <a:gd name="connsiteY5" fmla="*/ 5909093 h 5909113"/>
              <a:gd name="connsiteX6" fmla="*/ 7485321 w 7898845"/>
              <a:gd name="connsiteY6" fmla="*/ 5909094 h 5909113"/>
              <a:gd name="connsiteX7" fmla="*/ 4228895 w 7898845"/>
              <a:gd name="connsiteY7" fmla="*/ 5909094 h 5909113"/>
              <a:gd name="connsiteX8" fmla="*/ 4228895 w 7898845"/>
              <a:gd name="connsiteY8" fmla="*/ 5909112 h 5909113"/>
              <a:gd name="connsiteX9" fmla="*/ 3936003 w 7898845"/>
              <a:gd name="connsiteY9" fmla="*/ 5909112 h 5909113"/>
              <a:gd name="connsiteX10" fmla="*/ 3936003 w 7898845"/>
              <a:gd name="connsiteY10" fmla="*/ 5909113 h 5909113"/>
              <a:gd name="connsiteX11" fmla="*/ 0 w 7898845"/>
              <a:gd name="connsiteY11" fmla="*/ 5909113 h 5909113"/>
              <a:gd name="connsiteX12" fmla="*/ 2796838 w 7898845"/>
              <a:gd name="connsiteY12" fmla="*/ 1676 h 5909113"/>
              <a:gd name="connsiteX13" fmla="*/ 2916686 w 7898845"/>
              <a:gd name="connsiteY13" fmla="*/ 1676 h 5909113"/>
              <a:gd name="connsiteX14" fmla="*/ 2917470 w 7898845"/>
              <a:gd name="connsiteY14" fmla="*/ 20 h 5909113"/>
              <a:gd name="connsiteX15" fmla="*/ 3210362 w 7898845"/>
              <a:gd name="connsiteY15" fmla="*/ 20 h 5909113"/>
              <a:gd name="connsiteX16" fmla="*/ 3210362 w 7898845"/>
              <a:gd name="connsiteY16" fmla="*/ 19 h 5909113"/>
              <a:gd name="connsiteX17" fmla="*/ 3555322 w 7898845"/>
              <a:gd name="connsiteY17" fmla="*/ 19 h 5909113"/>
              <a:gd name="connsiteX18" fmla="*/ 3555322 w 7898845"/>
              <a:gd name="connsiteY18" fmla="*/ 1 h 5909113"/>
              <a:gd name="connsiteX19" fmla="*/ 3848214 w 7898845"/>
              <a:gd name="connsiteY19" fmla="*/ 1 h 59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8845" h="5909113">
                <a:moveTo>
                  <a:pt x="3848214" y="0"/>
                </a:moveTo>
                <a:lnTo>
                  <a:pt x="7898845" y="0"/>
                </a:lnTo>
                <a:lnTo>
                  <a:pt x="7898845" y="5907437"/>
                </a:lnTo>
                <a:lnTo>
                  <a:pt x="7778213" y="5907437"/>
                </a:lnTo>
                <a:lnTo>
                  <a:pt x="7778213" y="5909093"/>
                </a:lnTo>
                <a:lnTo>
                  <a:pt x="7485321" y="5909093"/>
                </a:lnTo>
                <a:lnTo>
                  <a:pt x="7485321" y="5909094"/>
                </a:lnTo>
                <a:lnTo>
                  <a:pt x="4228895" y="5909094"/>
                </a:lnTo>
                <a:lnTo>
                  <a:pt x="4228895" y="5909112"/>
                </a:lnTo>
                <a:lnTo>
                  <a:pt x="3936003" y="5909112"/>
                </a:lnTo>
                <a:lnTo>
                  <a:pt x="3936003" y="5909113"/>
                </a:lnTo>
                <a:lnTo>
                  <a:pt x="0" y="5909113"/>
                </a:lnTo>
                <a:lnTo>
                  <a:pt x="2796838" y="1676"/>
                </a:lnTo>
                <a:lnTo>
                  <a:pt x="2916686" y="1676"/>
                </a:lnTo>
                <a:lnTo>
                  <a:pt x="2917470" y="20"/>
                </a:lnTo>
                <a:lnTo>
                  <a:pt x="3210362" y="20"/>
                </a:lnTo>
                <a:lnTo>
                  <a:pt x="3210362" y="19"/>
                </a:lnTo>
                <a:lnTo>
                  <a:pt x="3555322" y="19"/>
                </a:lnTo>
                <a:lnTo>
                  <a:pt x="3555322" y="1"/>
                </a:lnTo>
                <a:lnTo>
                  <a:pt x="3848214"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F0924E5-8F0D-47CB-B59E-155AFCF8C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7554F-D51D-4BDE-9C38-F3476297D34F}"/>
              </a:ext>
            </a:extLst>
          </p:cNvPr>
          <p:cNvSpPr>
            <a:spLocks noGrp="1"/>
          </p:cNvSpPr>
          <p:nvPr>
            <p:ph type="title"/>
          </p:nvPr>
        </p:nvSpPr>
        <p:spPr>
          <a:xfrm>
            <a:off x="838201" y="1710127"/>
            <a:ext cx="3431650" cy="3666346"/>
          </a:xfrm>
        </p:spPr>
        <p:txBody>
          <a:bodyPr>
            <a:normAutofit fontScale="90000"/>
          </a:bodyPr>
          <a:lstStyle/>
          <a:p>
            <a:r>
              <a:rPr lang="en-US" dirty="0">
                <a:solidFill>
                  <a:schemeClr val="bg1"/>
                </a:solidFill>
              </a:rPr>
              <a:t>A new technology using an old strategy: </a:t>
            </a:r>
            <a:r>
              <a:rPr lang="en-US" sz="5300" dirty="0">
                <a:solidFill>
                  <a:schemeClr val="bg1"/>
                </a:solidFill>
              </a:rPr>
              <a:t>Deception Technology</a:t>
            </a:r>
          </a:p>
        </p:txBody>
      </p:sp>
      <p:sp>
        <p:nvSpPr>
          <p:cNvPr id="3" name="Content Placeholder 2">
            <a:extLst>
              <a:ext uri="{FF2B5EF4-FFF2-40B4-BE49-F238E27FC236}">
                <a16:creationId xmlns:a16="http://schemas.microsoft.com/office/drawing/2014/main" id="{F967F3E4-2B32-4CFB-80AC-1A4847201028}"/>
              </a:ext>
            </a:extLst>
          </p:cNvPr>
          <p:cNvSpPr>
            <a:spLocks noGrp="1"/>
          </p:cNvSpPr>
          <p:nvPr>
            <p:ph idx="1"/>
          </p:nvPr>
        </p:nvSpPr>
        <p:spPr>
          <a:xfrm>
            <a:off x="6766560" y="1335024"/>
            <a:ext cx="4581144" cy="4416552"/>
          </a:xfrm>
        </p:spPr>
        <p:txBody>
          <a:bodyPr anchor="ctr">
            <a:normAutofit lnSpcReduction="10000"/>
          </a:bodyPr>
          <a:lstStyle/>
          <a:p>
            <a:pPr marL="0" indent="0">
              <a:buNone/>
            </a:pPr>
            <a:r>
              <a:rPr lang="en-US" b="1" dirty="0"/>
              <a:t>Honeypots</a:t>
            </a:r>
            <a:r>
              <a:rPr lang="en-US" dirty="0"/>
              <a:t> were the first form of deception technology. IT security researchers started using them in the 1990s, with the intent to deceive malicious actors who had made it onto the network into interacting with a false system. In this way, honeypots could gather and assess the behavior of the malicious actors</a:t>
            </a:r>
          </a:p>
        </p:txBody>
      </p:sp>
    </p:spTree>
    <p:extLst>
      <p:ext uri="{BB962C8B-B14F-4D97-AF65-F5344CB8AC3E}">
        <p14:creationId xmlns:p14="http://schemas.microsoft.com/office/powerpoint/2010/main" val="27301442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80677D43-DB57-4254-BD60-C0C10917D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155" y="457200"/>
            <a:ext cx="7898845" cy="5909113"/>
          </a:xfrm>
          <a:custGeom>
            <a:avLst/>
            <a:gdLst>
              <a:gd name="connsiteX0" fmla="*/ 3848214 w 7898845"/>
              <a:gd name="connsiteY0" fmla="*/ 0 h 5909113"/>
              <a:gd name="connsiteX1" fmla="*/ 7898845 w 7898845"/>
              <a:gd name="connsiteY1" fmla="*/ 0 h 5909113"/>
              <a:gd name="connsiteX2" fmla="*/ 7898845 w 7898845"/>
              <a:gd name="connsiteY2" fmla="*/ 5907437 h 5909113"/>
              <a:gd name="connsiteX3" fmla="*/ 7778213 w 7898845"/>
              <a:gd name="connsiteY3" fmla="*/ 5907437 h 5909113"/>
              <a:gd name="connsiteX4" fmla="*/ 7778213 w 7898845"/>
              <a:gd name="connsiteY4" fmla="*/ 5909093 h 5909113"/>
              <a:gd name="connsiteX5" fmla="*/ 7485321 w 7898845"/>
              <a:gd name="connsiteY5" fmla="*/ 5909093 h 5909113"/>
              <a:gd name="connsiteX6" fmla="*/ 7485321 w 7898845"/>
              <a:gd name="connsiteY6" fmla="*/ 5909094 h 5909113"/>
              <a:gd name="connsiteX7" fmla="*/ 4228895 w 7898845"/>
              <a:gd name="connsiteY7" fmla="*/ 5909094 h 5909113"/>
              <a:gd name="connsiteX8" fmla="*/ 4228895 w 7898845"/>
              <a:gd name="connsiteY8" fmla="*/ 5909112 h 5909113"/>
              <a:gd name="connsiteX9" fmla="*/ 3936003 w 7898845"/>
              <a:gd name="connsiteY9" fmla="*/ 5909112 h 5909113"/>
              <a:gd name="connsiteX10" fmla="*/ 3936003 w 7898845"/>
              <a:gd name="connsiteY10" fmla="*/ 5909113 h 5909113"/>
              <a:gd name="connsiteX11" fmla="*/ 0 w 7898845"/>
              <a:gd name="connsiteY11" fmla="*/ 5909113 h 5909113"/>
              <a:gd name="connsiteX12" fmla="*/ 2796838 w 7898845"/>
              <a:gd name="connsiteY12" fmla="*/ 1676 h 5909113"/>
              <a:gd name="connsiteX13" fmla="*/ 2916686 w 7898845"/>
              <a:gd name="connsiteY13" fmla="*/ 1676 h 5909113"/>
              <a:gd name="connsiteX14" fmla="*/ 2917470 w 7898845"/>
              <a:gd name="connsiteY14" fmla="*/ 20 h 5909113"/>
              <a:gd name="connsiteX15" fmla="*/ 3210362 w 7898845"/>
              <a:gd name="connsiteY15" fmla="*/ 20 h 5909113"/>
              <a:gd name="connsiteX16" fmla="*/ 3210362 w 7898845"/>
              <a:gd name="connsiteY16" fmla="*/ 19 h 5909113"/>
              <a:gd name="connsiteX17" fmla="*/ 3555322 w 7898845"/>
              <a:gd name="connsiteY17" fmla="*/ 19 h 5909113"/>
              <a:gd name="connsiteX18" fmla="*/ 3555322 w 7898845"/>
              <a:gd name="connsiteY18" fmla="*/ 1 h 5909113"/>
              <a:gd name="connsiteX19" fmla="*/ 3848214 w 7898845"/>
              <a:gd name="connsiteY19" fmla="*/ 1 h 59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8845" h="5909113">
                <a:moveTo>
                  <a:pt x="3848214" y="0"/>
                </a:moveTo>
                <a:lnTo>
                  <a:pt x="7898845" y="0"/>
                </a:lnTo>
                <a:lnTo>
                  <a:pt x="7898845" y="5907437"/>
                </a:lnTo>
                <a:lnTo>
                  <a:pt x="7778213" y="5907437"/>
                </a:lnTo>
                <a:lnTo>
                  <a:pt x="7778213" y="5909093"/>
                </a:lnTo>
                <a:lnTo>
                  <a:pt x="7485321" y="5909093"/>
                </a:lnTo>
                <a:lnTo>
                  <a:pt x="7485321" y="5909094"/>
                </a:lnTo>
                <a:lnTo>
                  <a:pt x="4228895" y="5909094"/>
                </a:lnTo>
                <a:lnTo>
                  <a:pt x="4228895" y="5909112"/>
                </a:lnTo>
                <a:lnTo>
                  <a:pt x="3936003" y="5909112"/>
                </a:lnTo>
                <a:lnTo>
                  <a:pt x="3936003" y="5909113"/>
                </a:lnTo>
                <a:lnTo>
                  <a:pt x="0" y="5909113"/>
                </a:lnTo>
                <a:lnTo>
                  <a:pt x="2796838" y="1676"/>
                </a:lnTo>
                <a:lnTo>
                  <a:pt x="2916686" y="1676"/>
                </a:lnTo>
                <a:lnTo>
                  <a:pt x="2917470" y="20"/>
                </a:lnTo>
                <a:lnTo>
                  <a:pt x="3210362" y="20"/>
                </a:lnTo>
                <a:lnTo>
                  <a:pt x="3210362" y="19"/>
                </a:lnTo>
                <a:lnTo>
                  <a:pt x="3555322" y="19"/>
                </a:lnTo>
                <a:lnTo>
                  <a:pt x="3555322" y="1"/>
                </a:lnTo>
                <a:lnTo>
                  <a:pt x="3848214"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F0924E5-8F0D-47CB-B59E-155AFCF8C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7554F-D51D-4BDE-9C38-F3476297D34F}"/>
              </a:ext>
            </a:extLst>
          </p:cNvPr>
          <p:cNvSpPr>
            <a:spLocks noGrp="1"/>
          </p:cNvSpPr>
          <p:nvPr>
            <p:ph type="title"/>
          </p:nvPr>
        </p:nvSpPr>
        <p:spPr>
          <a:xfrm>
            <a:off x="838201" y="1710127"/>
            <a:ext cx="3431650" cy="3666346"/>
          </a:xfrm>
        </p:spPr>
        <p:txBody>
          <a:bodyPr>
            <a:normAutofit/>
          </a:bodyPr>
          <a:lstStyle/>
          <a:p>
            <a:r>
              <a:rPr lang="en-US">
                <a:solidFill>
                  <a:schemeClr val="bg1"/>
                </a:solidFill>
              </a:rPr>
              <a:t>Why use Deception Technology?</a:t>
            </a:r>
          </a:p>
        </p:txBody>
      </p:sp>
      <p:sp>
        <p:nvSpPr>
          <p:cNvPr id="3" name="Content Placeholder 2">
            <a:extLst>
              <a:ext uri="{FF2B5EF4-FFF2-40B4-BE49-F238E27FC236}">
                <a16:creationId xmlns:a16="http://schemas.microsoft.com/office/drawing/2014/main" id="{F967F3E4-2B32-4CFB-80AC-1A4847201028}"/>
              </a:ext>
            </a:extLst>
          </p:cNvPr>
          <p:cNvSpPr>
            <a:spLocks noGrp="1"/>
          </p:cNvSpPr>
          <p:nvPr>
            <p:ph idx="1"/>
          </p:nvPr>
        </p:nvSpPr>
        <p:spPr>
          <a:xfrm>
            <a:off x="6908603" y="1189720"/>
            <a:ext cx="4581144" cy="5259889"/>
          </a:xfrm>
        </p:spPr>
        <p:txBody>
          <a:bodyPr anchor="ctr">
            <a:normAutofit fontScale="92500" lnSpcReduction="20000"/>
          </a:bodyPr>
          <a:lstStyle/>
          <a:p>
            <a:pPr marL="0" indent="0">
              <a:buNone/>
            </a:pPr>
            <a:r>
              <a:rPr lang="en-US" b="1" dirty="0"/>
              <a:t>Deception technology </a:t>
            </a:r>
            <a:r>
              <a:rPr lang="en-US" dirty="0"/>
              <a:t>creates a hostile environment for attackers by shrinking the attack surface and deploying deception-based detection. </a:t>
            </a:r>
          </a:p>
          <a:p>
            <a:pPr marL="0" indent="0">
              <a:buNone/>
            </a:pPr>
            <a:endParaRPr lang="en-US" dirty="0"/>
          </a:p>
          <a:p>
            <a:pPr marL="0" indent="0">
              <a:buNone/>
            </a:pPr>
            <a:r>
              <a:rPr lang="en-US" dirty="0"/>
              <a:t>Being deceptive to hackers is insightful. It builds information that is vital to providing stronger security policies and solutions while minimizing what criminals can do in real time.</a:t>
            </a:r>
          </a:p>
          <a:p>
            <a:pPr marL="0" indent="0">
              <a:buNone/>
            </a:pPr>
            <a:endParaRPr lang="en-US" dirty="0"/>
          </a:p>
          <a:p>
            <a:pPr marL="0" indent="0">
              <a:buNone/>
            </a:pPr>
            <a:r>
              <a:rPr lang="en-US" dirty="0"/>
              <a:t>To be an effective detection tool, deceptions must be inevitable, undetectable and inescapable</a:t>
            </a:r>
          </a:p>
          <a:p>
            <a:endParaRPr lang="en-US" sz="2000" dirty="0"/>
          </a:p>
        </p:txBody>
      </p:sp>
    </p:spTree>
    <p:extLst>
      <p:ext uri="{BB962C8B-B14F-4D97-AF65-F5344CB8AC3E}">
        <p14:creationId xmlns:p14="http://schemas.microsoft.com/office/powerpoint/2010/main" val="11172723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436A49-A12A-477A-AF34-793597A3375F}"/>
              </a:ext>
            </a:extLst>
          </p:cNvPr>
          <p:cNvPicPr>
            <a:picLocks noChangeAspect="1"/>
          </p:cNvPicPr>
          <p:nvPr/>
        </p:nvPicPr>
        <p:blipFill rotWithShape="1">
          <a:blip r:embed="rId2"/>
          <a:srcRect l="3266" r="12152" b="1"/>
          <a:stretch/>
        </p:blipFill>
        <p:spPr>
          <a:xfrm>
            <a:off x="6728728" y="1690688"/>
            <a:ext cx="5463273"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21" name="Freeform: Shape 20">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3979F4-BA53-4C20-A649-B95854D9B55A}"/>
              </a:ext>
            </a:extLst>
          </p:cNvPr>
          <p:cNvSpPr>
            <a:spLocks noGrp="1"/>
          </p:cNvSpPr>
          <p:nvPr>
            <p:ph type="title"/>
          </p:nvPr>
        </p:nvSpPr>
        <p:spPr>
          <a:xfrm>
            <a:off x="841248" y="365759"/>
            <a:ext cx="7769352" cy="1325880"/>
          </a:xfrm>
        </p:spPr>
        <p:txBody>
          <a:bodyPr anchor="ctr">
            <a:normAutofit/>
          </a:bodyPr>
          <a:lstStyle/>
          <a:p>
            <a:r>
              <a:rPr lang="en-US">
                <a:solidFill>
                  <a:schemeClr val="bg1"/>
                </a:solidFill>
              </a:rPr>
              <a:t>How does it work?</a:t>
            </a:r>
          </a:p>
        </p:txBody>
      </p:sp>
      <p:sp>
        <p:nvSpPr>
          <p:cNvPr id="23" name="Freeform: Shape 22">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53E5488-D546-4127-BE05-BD825BE16629}"/>
              </a:ext>
            </a:extLst>
          </p:cNvPr>
          <p:cNvSpPr>
            <a:spLocks noGrp="1"/>
          </p:cNvSpPr>
          <p:nvPr>
            <p:ph idx="1"/>
          </p:nvPr>
        </p:nvSpPr>
        <p:spPr>
          <a:xfrm>
            <a:off x="841248" y="2209800"/>
            <a:ext cx="5887479" cy="4010025"/>
          </a:xfrm>
        </p:spPr>
        <p:txBody>
          <a:bodyPr anchor="t">
            <a:normAutofit/>
          </a:bodyPr>
          <a:lstStyle/>
          <a:p>
            <a:r>
              <a:rPr lang="en-US" sz="2000" dirty="0">
                <a:solidFill>
                  <a:srgbClr val="FFFFFF"/>
                </a:solidFill>
              </a:rPr>
              <a:t>Decoys – appear to be tantalizing targets</a:t>
            </a:r>
          </a:p>
          <a:p>
            <a:r>
              <a:rPr lang="en-US" sz="2000" dirty="0">
                <a:solidFill>
                  <a:srgbClr val="FFFFFF"/>
                </a:solidFill>
              </a:rPr>
              <a:t>Security teams receive alerts as soon as these decoys are engaged</a:t>
            </a:r>
          </a:p>
          <a:p>
            <a:r>
              <a:rPr lang="en-US" sz="2000" dirty="0">
                <a:solidFill>
                  <a:srgbClr val="FFFFFF"/>
                </a:solidFill>
              </a:rPr>
              <a:t>Security team now has a chance to safely gather data on attackers</a:t>
            </a:r>
          </a:p>
          <a:p>
            <a:r>
              <a:rPr lang="en-US" sz="2000" dirty="0">
                <a:solidFill>
                  <a:srgbClr val="FFFFFF"/>
                </a:solidFill>
              </a:rPr>
              <a:t>Decoys come in many forms</a:t>
            </a:r>
          </a:p>
          <a:p>
            <a:r>
              <a:rPr lang="en-US" sz="2000" dirty="0">
                <a:solidFill>
                  <a:srgbClr val="FFFFFF"/>
                </a:solidFill>
              </a:rPr>
              <a:t>Artificial Intelligence is used to create these fictitious machines</a:t>
            </a:r>
          </a:p>
          <a:p>
            <a:r>
              <a:rPr lang="en-US" sz="2000" dirty="0">
                <a:solidFill>
                  <a:srgbClr val="FFFFFF"/>
                </a:solidFill>
              </a:rPr>
              <a:t>Set policy to react in a wide variety of ways (quarantine, power down, feed misinformation, </a:t>
            </a:r>
            <a:r>
              <a:rPr lang="en-US" sz="2000" dirty="0" err="1">
                <a:solidFill>
                  <a:srgbClr val="FFFFFF"/>
                </a:solidFill>
              </a:rPr>
              <a:t>etc</a:t>
            </a:r>
            <a:r>
              <a:rPr lang="en-US" sz="2000" dirty="0">
                <a:solidFill>
                  <a:srgbClr val="FFFFFF"/>
                </a:solidFill>
              </a:rPr>
              <a:t>)</a:t>
            </a:r>
          </a:p>
          <a:p>
            <a:endParaRPr lang="en-US" sz="2000" dirty="0">
              <a:solidFill>
                <a:srgbClr val="FFFFFF"/>
              </a:solidFill>
            </a:endParaRPr>
          </a:p>
        </p:txBody>
      </p:sp>
    </p:spTree>
    <p:extLst>
      <p:ext uri="{BB962C8B-B14F-4D97-AF65-F5344CB8AC3E}">
        <p14:creationId xmlns:p14="http://schemas.microsoft.com/office/powerpoint/2010/main" val="18805059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BFA4FF-FF71-4BD1-B4D7-DE124073D7C0}"/>
              </a:ext>
            </a:extLst>
          </p:cNvPr>
          <p:cNvSpPr>
            <a:spLocks noGrp="1"/>
          </p:cNvSpPr>
          <p:nvPr>
            <p:ph type="title"/>
          </p:nvPr>
        </p:nvSpPr>
        <p:spPr>
          <a:xfrm>
            <a:off x="833002" y="365125"/>
            <a:ext cx="10520702" cy="1325563"/>
          </a:xfrm>
        </p:spPr>
        <p:txBody>
          <a:bodyPr>
            <a:normAutofit/>
          </a:bodyPr>
          <a:lstStyle/>
          <a:p>
            <a:r>
              <a:rPr lang="en-US">
                <a:solidFill>
                  <a:srgbClr val="FFFFFF"/>
                </a:solidFill>
              </a:rPr>
              <a:t>Tactics used in deception technology:</a:t>
            </a:r>
          </a:p>
        </p:txBody>
      </p:sp>
      <p:sp>
        <p:nvSpPr>
          <p:cNvPr id="3" name="Content Placeholder 2">
            <a:extLst>
              <a:ext uri="{FF2B5EF4-FFF2-40B4-BE49-F238E27FC236}">
                <a16:creationId xmlns:a16="http://schemas.microsoft.com/office/drawing/2014/main" id="{1466208C-286D-41EA-A08A-E29990B69434}"/>
              </a:ext>
            </a:extLst>
          </p:cNvPr>
          <p:cNvSpPr>
            <a:spLocks noGrp="1"/>
          </p:cNvSpPr>
          <p:nvPr>
            <p:ph idx="1"/>
          </p:nvPr>
        </p:nvSpPr>
        <p:spPr>
          <a:xfrm>
            <a:off x="838201" y="2022601"/>
            <a:ext cx="10515598" cy="4154361"/>
          </a:xfrm>
        </p:spPr>
        <p:txBody>
          <a:bodyPr>
            <a:normAutofit/>
          </a:bodyPr>
          <a:lstStyle/>
          <a:p>
            <a:r>
              <a:rPr lang="en-US" sz="2000" b="1" dirty="0">
                <a:solidFill>
                  <a:schemeClr val="accent2"/>
                </a:solidFill>
              </a:rPr>
              <a:t>Honeypots</a:t>
            </a:r>
            <a:r>
              <a:rPr lang="en-US" sz="2000" dirty="0">
                <a:solidFill>
                  <a:srgbClr val="FFFFFF"/>
                </a:solidFill>
              </a:rPr>
              <a:t>: research versions are placed “in the wild” to gather information on attacker strategies and motivations, production versions are placed to slow down attackers</a:t>
            </a:r>
          </a:p>
          <a:p>
            <a:r>
              <a:rPr lang="en-US" sz="2000" b="1" dirty="0">
                <a:solidFill>
                  <a:schemeClr val="accent2"/>
                </a:solidFill>
              </a:rPr>
              <a:t>Honey users</a:t>
            </a:r>
            <a:r>
              <a:rPr lang="en-US" sz="2000" dirty="0">
                <a:solidFill>
                  <a:srgbClr val="FFFFFF"/>
                </a:solidFill>
              </a:rPr>
              <a:t>: users with implied privileged access planted in the hopes that intruders will attempt to use their log-in which is flagged to alert security upon use</a:t>
            </a:r>
          </a:p>
          <a:p>
            <a:r>
              <a:rPr lang="en-US" sz="2000" b="1" dirty="0">
                <a:solidFill>
                  <a:schemeClr val="accent2"/>
                </a:solidFill>
              </a:rPr>
              <a:t>Honey credentials</a:t>
            </a:r>
            <a:r>
              <a:rPr lang="en-US" sz="2000" dirty="0">
                <a:solidFill>
                  <a:srgbClr val="FFFFFF"/>
                </a:solidFill>
              </a:rPr>
              <a:t>: credentials with supposed access rights to larger network; alerts are sent to security if intruders attempt to use the credentials, allowing them to track criminal movement</a:t>
            </a:r>
          </a:p>
          <a:p>
            <a:r>
              <a:rPr lang="en-US" sz="2000" b="1" dirty="0">
                <a:solidFill>
                  <a:schemeClr val="accent2"/>
                </a:solidFill>
              </a:rPr>
              <a:t>Geo-tracking</a:t>
            </a:r>
            <a:r>
              <a:rPr lang="en-US" sz="2000" dirty="0">
                <a:solidFill>
                  <a:srgbClr val="FFFFFF"/>
                </a:solidFill>
              </a:rPr>
              <a:t>: files planted with tracking information that is activated upon transfer or opening, sending IP and location data back to security teams</a:t>
            </a:r>
          </a:p>
          <a:p>
            <a:r>
              <a:rPr lang="en-US" sz="2000" b="1" dirty="0">
                <a:solidFill>
                  <a:schemeClr val="accent2"/>
                </a:solidFill>
              </a:rPr>
              <a:t>Sink-Hole servers</a:t>
            </a:r>
            <a:r>
              <a:rPr lang="en-US" sz="2000" dirty="0">
                <a:solidFill>
                  <a:srgbClr val="FFFFFF"/>
                </a:solidFill>
              </a:rPr>
              <a:t>: servers that use traffic redirection to trick bots or malware into reporting back to law enforcement or "white hat" researchers instead of criminals</a:t>
            </a:r>
          </a:p>
        </p:txBody>
      </p:sp>
    </p:spTree>
    <p:extLst>
      <p:ext uri="{BB962C8B-B14F-4D97-AF65-F5344CB8AC3E}">
        <p14:creationId xmlns:p14="http://schemas.microsoft.com/office/powerpoint/2010/main" val="10666232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66208C-286D-41EA-A08A-E29990B69434}"/>
              </a:ext>
            </a:extLst>
          </p:cNvPr>
          <p:cNvSpPr>
            <a:spLocks noGrp="1"/>
          </p:cNvSpPr>
          <p:nvPr>
            <p:ph idx="1"/>
          </p:nvPr>
        </p:nvSpPr>
        <p:spPr>
          <a:xfrm>
            <a:off x="635578" y="1775534"/>
            <a:ext cx="10515598" cy="4367814"/>
          </a:xfrm>
        </p:spPr>
        <p:txBody>
          <a:bodyPr>
            <a:normAutofit/>
          </a:bodyPr>
          <a:lstStyle/>
          <a:p>
            <a:r>
              <a:rPr lang="en-US" sz="2200" b="1" dirty="0"/>
              <a:t>Once an attacker is inside the network, today’s deception technology gives security teams the earliest and most effective method for detecting and halting an attacker’s movements.</a:t>
            </a:r>
          </a:p>
          <a:p>
            <a:r>
              <a:rPr lang="en-US" sz="2200" b="1" dirty="0"/>
              <a:t>Deception dramatically increases the effort and costs for the attacker.</a:t>
            </a:r>
          </a:p>
          <a:p>
            <a:r>
              <a:rPr lang="en-US" sz="2200" b="1" dirty="0"/>
              <a:t>The next generation of deception technology is smarter and is here now!  </a:t>
            </a:r>
          </a:p>
          <a:p>
            <a:r>
              <a:rPr lang="en-US" sz="2200" b="1" dirty="0"/>
              <a:t>Automation and machine learning support rapid deployment and touch-free refreshes to maintain deception authenticity.  Almost fire and forget and very easy to deploy.</a:t>
            </a:r>
          </a:p>
          <a:p>
            <a:r>
              <a:rPr lang="en-US" sz="2200" b="1" dirty="0"/>
              <a:t>Intelligent deception systems can recommend and craft customized network, system, application, server and data deceptions that appear native to the environment. </a:t>
            </a:r>
          </a:p>
          <a:p>
            <a:r>
              <a:rPr lang="en-US" sz="2200" b="1" dirty="0"/>
              <a:t>Provides previously unimagined visualization of the attack surface and offers highly efficient detection of cyber threats at the attack beachhead.</a:t>
            </a:r>
          </a:p>
          <a:p>
            <a:endParaRPr lang="en-US" sz="2000" b="1" dirty="0">
              <a:solidFill>
                <a:schemeClr val="accent2"/>
              </a:solidFill>
            </a:endParaRPr>
          </a:p>
        </p:txBody>
      </p:sp>
      <p:sp>
        <p:nvSpPr>
          <p:cNvPr id="5" name="Title 4">
            <a:extLst>
              <a:ext uri="{FF2B5EF4-FFF2-40B4-BE49-F238E27FC236}">
                <a16:creationId xmlns:a16="http://schemas.microsoft.com/office/drawing/2014/main" id="{1F65504D-4505-410C-AD36-E56F36164120}"/>
              </a:ext>
            </a:extLst>
          </p:cNvPr>
          <p:cNvSpPr>
            <a:spLocks noGrp="1"/>
          </p:cNvSpPr>
          <p:nvPr>
            <p:ph type="title"/>
          </p:nvPr>
        </p:nvSpPr>
        <p:spPr>
          <a:xfrm>
            <a:off x="838200" y="365126"/>
            <a:ext cx="10515600" cy="1064180"/>
          </a:xfrm>
        </p:spPr>
        <p:txBody>
          <a:bodyPr>
            <a:normAutofit fontScale="90000"/>
          </a:bodyPr>
          <a:lstStyle/>
          <a:p>
            <a:r>
              <a:rPr lang="en-US" dirty="0"/>
              <a:t>Some of the key points about Deception Technology.</a:t>
            </a:r>
          </a:p>
        </p:txBody>
      </p:sp>
    </p:spTree>
    <p:extLst>
      <p:ext uri="{BB962C8B-B14F-4D97-AF65-F5344CB8AC3E}">
        <p14:creationId xmlns:p14="http://schemas.microsoft.com/office/powerpoint/2010/main" val="405511062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420</TotalTime>
  <Words>979</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Agency FB</vt:lpstr>
      <vt:lpstr>Arial</vt:lpstr>
      <vt:lpstr>Calibri</vt:lpstr>
      <vt:lpstr>Calibri Light</vt:lpstr>
      <vt:lpstr>Office Theme</vt:lpstr>
      <vt:lpstr>Deception Technology</vt:lpstr>
      <vt:lpstr>Thanks for having me!</vt:lpstr>
      <vt:lpstr>Recent Security Breaches 2021</vt:lpstr>
      <vt:lpstr>Something significant I’d like to point out regarding VEC:</vt:lpstr>
      <vt:lpstr>A new technology using an old strategy: Deception Technology</vt:lpstr>
      <vt:lpstr>Why use Deception Technology?</vt:lpstr>
      <vt:lpstr>How does it work?</vt:lpstr>
      <vt:lpstr>Tactics used in deception technology:</vt:lpstr>
      <vt:lpstr>Some of the key points about Deception Technology.</vt:lpstr>
      <vt:lpstr>Deception Technology Products</vt:lpstr>
      <vt:lpstr>Thanks again for having me!  Feel free to email me if you have any questions…  Jon.Davis@SecureNation.net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Deception Technology</dc:title>
  <dc:creator>Tommy Draughn</dc:creator>
  <cp:lastModifiedBy>Jon Davis</cp:lastModifiedBy>
  <cp:revision>47</cp:revision>
  <dcterms:created xsi:type="dcterms:W3CDTF">2021-03-22T15:45:11Z</dcterms:created>
  <dcterms:modified xsi:type="dcterms:W3CDTF">2021-03-24T16:34:49Z</dcterms:modified>
</cp:coreProperties>
</file>