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handoutMasterIdLst>
    <p:handoutMasterId r:id="rId9"/>
  </p:handoutMasterIdLst>
  <p:sldIdLst>
    <p:sldId id="256" r:id="rId2"/>
    <p:sldId id="257" r:id="rId3"/>
    <p:sldId id="261" r:id="rId4"/>
    <p:sldId id="258" r:id="rId5"/>
    <p:sldId id="259" r:id="rId6"/>
    <p:sldId id="262" r:id="rId7"/>
    <p:sldId id="260" r:id="rId8"/>
  </p:sldIdLst>
  <p:sldSz cx="12192000" cy="6858000"/>
  <p:notesSz cx="9309100" cy="7023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07" d="100"/>
          <a:sy n="107" d="100"/>
        </p:scale>
        <p:origin x="138"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943" cy="35237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5273003" y="0"/>
            <a:ext cx="4033943" cy="352375"/>
          </a:xfrm>
          <a:prstGeom prst="rect">
            <a:avLst/>
          </a:prstGeom>
        </p:spPr>
        <p:txBody>
          <a:bodyPr vert="horz" lIns="93324" tIns="46662" rIns="93324" bIns="46662" rtlCol="0"/>
          <a:lstStyle>
            <a:lvl1pPr algn="r">
              <a:defRPr sz="1200"/>
            </a:lvl1pPr>
          </a:lstStyle>
          <a:p>
            <a:fld id="{673D39E9-C46B-4718-BF63-D6334D7C7C6E}" type="datetimeFigureOut">
              <a:rPr lang="en-US" smtClean="0"/>
              <a:t>11/18/2019</a:t>
            </a:fld>
            <a:endParaRPr lang="en-US"/>
          </a:p>
        </p:txBody>
      </p:sp>
      <p:sp>
        <p:nvSpPr>
          <p:cNvPr id="4" name="Footer Placeholder 3"/>
          <p:cNvSpPr>
            <a:spLocks noGrp="1"/>
          </p:cNvSpPr>
          <p:nvPr>
            <p:ph type="ftr" sz="quarter" idx="2"/>
          </p:nvPr>
        </p:nvSpPr>
        <p:spPr>
          <a:xfrm>
            <a:off x="0" y="6670726"/>
            <a:ext cx="4033943" cy="352374"/>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5273003" y="6670726"/>
            <a:ext cx="4033943" cy="352374"/>
          </a:xfrm>
          <a:prstGeom prst="rect">
            <a:avLst/>
          </a:prstGeom>
        </p:spPr>
        <p:txBody>
          <a:bodyPr vert="horz" lIns="93324" tIns="46662" rIns="93324" bIns="46662" rtlCol="0" anchor="b"/>
          <a:lstStyle>
            <a:lvl1pPr algn="r">
              <a:defRPr sz="1200"/>
            </a:lvl1pPr>
          </a:lstStyle>
          <a:p>
            <a:fld id="{62079D2D-FF66-482B-8145-EA79BE6549CE}" type="slidenum">
              <a:rPr lang="en-US" smtClean="0"/>
              <a:t>‹#›</a:t>
            </a:fld>
            <a:endParaRPr lang="en-US"/>
          </a:p>
        </p:txBody>
      </p:sp>
    </p:spTree>
    <p:extLst>
      <p:ext uri="{BB962C8B-B14F-4D97-AF65-F5344CB8AC3E}">
        <p14:creationId xmlns:p14="http://schemas.microsoft.com/office/powerpoint/2010/main" val="407281592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C5D6937-E08C-46D0-8844-457715591B5C}"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F3562-4552-4BD6-9EF0-895910BF0880}" type="slidenum">
              <a:rPr lang="en-US" smtClean="0"/>
              <a:t>‹#›</a:t>
            </a:fld>
            <a:endParaRPr lang="en-US"/>
          </a:p>
        </p:txBody>
      </p:sp>
    </p:spTree>
    <p:extLst>
      <p:ext uri="{BB962C8B-B14F-4D97-AF65-F5344CB8AC3E}">
        <p14:creationId xmlns:p14="http://schemas.microsoft.com/office/powerpoint/2010/main" val="1284416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C5D6937-E08C-46D0-8844-457715591B5C}"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F3562-4552-4BD6-9EF0-895910BF0880}" type="slidenum">
              <a:rPr lang="en-US" smtClean="0"/>
              <a:t>‹#›</a:t>
            </a:fld>
            <a:endParaRPr lang="en-US"/>
          </a:p>
        </p:txBody>
      </p:sp>
    </p:spTree>
    <p:extLst>
      <p:ext uri="{BB962C8B-B14F-4D97-AF65-F5344CB8AC3E}">
        <p14:creationId xmlns:p14="http://schemas.microsoft.com/office/powerpoint/2010/main" val="4217620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C5D6937-E08C-46D0-8844-457715591B5C}"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F3562-4552-4BD6-9EF0-895910BF088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918588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C5D6937-E08C-46D0-8844-457715591B5C}"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F3562-4552-4BD6-9EF0-895910BF0880}" type="slidenum">
              <a:rPr lang="en-US" smtClean="0"/>
              <a:t>‹#›</a:t>
            </a:fld>
            <a:endParaRPr lang="en-US"/>
          </a:p>
        </p:txBody>
      </p:sp>
    </p:spTree>
    <p:extLst>
      <p:ext uri="{BB962C8B-B14F-4D97-AF65-F5344CB8AC3E}">
        <p14:creationId xmlns:p14="http://schemas.microsoft.com/office/powerpoint/2010/main" val="42895739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C5D6937-E08C-46D0-8844-457715591B5C}"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F3562-4552-4BD6-9EF0-895910BF088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802224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C5D6937-E08C-46D0-8844-457715591B5C}"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F3562-4552-4BD6-9EF0-895910BF0880}" type="slidenum">
              <a:rPr lang="en-US" smtClean="0"/>
              <a:t>‹#›</a:t>
            </a:fld>
            <a:endParaRPr lang="en-US"/>
          </a:p>
        </p:txBody>
      </p:sp>
    </p:spTree>
    <p:extLst>
      <p:ext uri="{BB962C8B-B14F-4D97-AF65-F5344CB8AC3E}">
        <p14:creationId xmlns:p14="http://schemas.microsoft.com/office/powerpoint/2010/main" val="21197857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5D6937-E08C-46D0-8844-457715591B5C}"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F3562-4552-4BD6-9EF0-895910BF0880}" type="slidenum">
              <a:rPr lang="en-US" smtClean="0"/>
              <a:t>‹#›</a:t>
            </a:fld>
            <a:endParaRPr lang="en-US"/>
          </a:p>
        </p:txBody>
      </p:sp>
    </p:spTree>
    <p:extLst>
      <p:ext uri="{BB962C8B-B14F-4D97-AF65-F5344CB8AC3E}">
        <p14:creationId xmlns:p14="http://schemas.microsoft.com/office/powerpoint/2010/main" val="6147579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5D6937-E08C-46D0-8844-457715591B5C}"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F3562-4552-4BD6-9EF0-895910BF0880}" type="slidenum">
              <a:rPr lang="en-US" smtClean="0"/>
              <a:t>‹#›</a:t>
            </a:fld>
            <a:endParaRPr lang="en-US"/>
          </a:p>
        </p:txBody>
      </p:sp>
    </p:spTree>
    <p:extLst>
      <p:ext uri="{BB962C8B-B14F-4D97-AF65-F5344CB8AC3E}">
        <p14:creationId xmlns:p14="http://schemas.microsoft.com/office/powerpoint/2010/main" val="2956593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5D6937-E08C-46D0-8844-457715591B5C}"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F3562-4552-4BD6-9EF0-895910BF0880}" type="slidenum">
              <a:rPr lang="en-US" smtClean="0"/>
              <a:t>‹#›</a:t>
            </a:fld>
            <a:endParaRPr lang="en-US"/>
          </a:p>
        </p:txBody>
      </p:sp>
    </p:spTree>
    <p:extLst>
      <p:ext uri="{BB962C8B-B14F-4D97-AF65-F5344CB8AC3E}">
        <p14:creationId xmlns:p14="http://schemas.microsoft.com/office/powerpoint/2010/main" val="3644572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C5D6937-E08C-46D0-8844-457715591B5C}" type="datetimeFigureOut">
              <a:rPr lang="en-US" smtClean="0"/>
              <a:t>11/18/2019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F3562-4552-4BD6-9EF0-895910BF0880}" type="slidenum">
              <a:rPr lang="en-US" smtClean="0"/>
              <a:t>‹#›</a:t>
            </a:fld>
            <a:endParaRPr lang="en-US"/>
          </a:p>
        </p:txBody>
      </p:sp>
    </p:spTree>
    <p:extLst>
      <p:ext uri="{BB962C8B-B14F-4D97-AF65-F5344CB8AC3E}">
        <p14:creationId xmlns:p14="http://schemas.microsoft.com/office/powerpoint/2010/main" val="832492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C5D6937-E08C-46D0-8844-457715591B5C}" type="datetimeFigureOut">
              <a:rPr lang="en-US" smtClean="0"/>
              <a:t>11/18/2019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2F3562-4552-4BD6-9EF0-895910BF0880}" type="slidenum">
              <a:rPr lang="en-US" smtClean="0"/>
              <a:t>‹#›</a:t>
            </a:fld>
            <a:endParaRPr lang="en-US"/>
          </a:p>
        </p:txBody>
      </p:sp>
    </p:spTree>
    <p:extLst>
      <p:ext uri="{BB962C8B-B14F-4D97-AF65-F5344CB8AC3E}">
        <p14:creationId xmlns:p14="http://schemas.microsoft.com/office/powerpoint/2010/main" val="2737721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C5D6937-E08C-46D0-8844-457715591B5C}" type="datetimeFigureOut">
              <a:rPr lang="en-US" smtClean="0"/>
              <a:t>11/18/2019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2F3562-4552-4BD6-9EF0-895910BF0880}" type="slidenum">
              <a:rPr lang="en-US" smtClean="0"/>
              <a:t>‹#›</a:t>
            </a:fld>
            <a:endParaRPr lang="en-US"/>
          </a:p>
        </p:txBody>
      </p:sp>
    </p:spTree>
    <p:extLst>
      <p:ext uri="{BB962C8B-B14F-4D97-AF65-F5344CB8AC3E}">
        <p14:creationId xmlns:p14="http://schemas.microsoft.com/office/powerpoint/2010/main" val="3326538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C5D6937-E08C-46D0-8844-457715591B5C}" type="datetimeFigureOut">
              <a:rPr lang="en-US" smtClean="0"/>
              <a:t>11/18/2019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2F3562-4552-4BD6-9EF0-895910BF0880}" type="slidenum">
              <a:rPr lang="en-US" smtClean="0"/>
              <a:t>‹#›</a:t>
            </a:fld>
            <a:endParaRPr lang="en-US"/>
          </a:p>
        </p:txBody>
      </p:sp>
    </p:spTree>
    <p:extLst>
      <p:ext uri="{BB962C8B-B14F-4D97-AF65-F5344CB8AC3E}">
        <p14:creationId xmlns:p14="http://schemas.microsoft.com/office/powerpoint/2010/main" val="3492519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5D6937-E08C-46D0-8844-457715591B5C}" type="datetimeFigureOut">
              <a:rPr lang="en-US" smtClean="0"/>
              <a:t>11/18/2019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2F3562-4552-4BD6-9EF0-895910BF0880}" type="slidenum">
              <a:rPr lang="en-US" smtClean="0"/>
              <a:t>‹#›</a:t>
            </a:fld>
            <a:endParaRPr lang="en-US"/>
          </a:p>
        </p:txBody>
      </p:sp>
    </p:spTree>
    <p:extLst>
      <p:ext uri="{BB962C8B-B14F-4D97-AF65-F5344CB8AC3E}">
        <p14:creationId xmlns:p14="http://schemas.microsoft.com/office/powerpoint/2010/main" val="431145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C5D6937-E08C-46D0-8844-457715591B5C}" type="datetimeFigureOut">
              <a:rPr lang="en-US" smtClean="0"/>
              <a:t>11/18/2019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2F3562-4552-4BD6-9EF0-895910BF0880}" type="slidenum">
              <a:rPr lang="en-US" smtClean="0"/>
              <a:t>‹#›</a:t>
            </a:fld>
            <a:endParaRPr lang="en-US"/>
          </a:p>
        </p:txBody>
      </p:sp>
    </p:spTree>
    <p:extLst>
      <p:ext uri="{BB962C8B-B14F-4D97-AF65-F5344CB8AC3E}">
        <p14:creationId xmlns:p14="http://schemas.microsoft.com/office/powerpoint/2010/main" val="4262549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C5D6937-E08C-46D0-8844-457715591B5C}" type="datetimeFigureOut">
              <a:rPr lang="en-US" smtClean="0"/>
              <a:t>11/18/2019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2F3562-4552-4BD6-9EF0-895910BF0880}" type="slidenum">
              <a:rPr lang="en-US" smtClean="0"/>
              <a:t>‹#›</a:t>
            </a:fld>
            <a:endParaRPr lang="en-US"/>
          </a:p>
        </p:txBody>
      </p:sp>
    </p:spTree>
    <p:extLst>
      <p:ext uri="{BB962C8B-B14F-4D97-AF65-F5344CB8AC3E}">
        <p14:creationId xmlns:p14="http://schemas.microsoft.com/office/powerpoint/2010/main" val="2668981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C5D6937-E08C-46D0-8844-457715591B5C}" type="datetimeFigureOut">
              <a:rPr lang="en-US" smtClean="0"/>
              <a:t>11/18/2019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52F3562-4552-4BD6-9EF0-895910BF0880}" type="slidenum">
              <a:rPr lang="en-US" smtClean="0"/>
              <a:t>‹#›</a:t>
            </a:fld>
            <a:endParaRPr lang="en-US"/>
          </a:p>
        </p:txBody>
      </p:sp>
    </p:spTree>
    <p:extLst>
      <p:ext uri="{BB962C8B-B14F-4D97-AF65-F5344CB8AC3E}">
        <p14:creationId xmlns:p14="http://schemas.microsoft.com/office/powerpoint/2010/main" val="1242025342"/>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 id="2147483794" r:id="rId15"/>
    <p:sldLayoutId id="214748379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FacilitiesNOLA@uscg.mi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Seafarers’ Access to Marine Facilities</a:t>
            </a:r>
            <a:endParaRPr lang="en-US" dirty="0"/>
          </a:p>
        </p:txBody>
      </p:sp>
    </p:spTree>
    <p:extLst>
      <p:ext uri="{BB962C8B-B14F-4D97-AF65-F5344CB8AC3E}">
        <p14:creationId xmlns:p14="http://schemas.microsoft.com/office/powerpoint/2010/main" val="3775520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Basis &amp; Purpose</a:t>
            </a:r>
            <a:endParaRPr lang="en-US" dirty="0"/>
          </a:p>
        </p:txBody>
      </p:sp>
      <p:sp>
        <p:nvSpPr>
          <p:cNvPr id="3" name="Content Placeholder 2"/>
          <p:cNvSpPr>
            <a:spLocks noGrp="1"/>
          </p:cNvSpPr>
          <p:nvPr>
            <p:ph idx="1"/>
          </p:nvPr>
        </p:nvSpPr>
        <p:spPr/>
        <p:txBody>
          <a:bodyPr/>
          <a:lstStyle/>
          <a:p>
            <a:r>
              <a:rPr lang="en-US" dirty="0" smtClean="0">
                <a:cs typeface="Calibri" panose="020F0502020204030204" pitchFamily="34" charset="0"/>
              </a:rPr>
              <a:t>Section 811 of the Coast Guard Authorization Act of 2010…</a:t>
            </a:r>
          </a:p>
          <a:p>
            <a:pPr lvl="1"/>
            <a:r>
              <a:rPr lang="en-US" dirty="0" smtClean="0">
                <a:cs typeface="Calibri" panose="020F0502020204030204" pitchFamily="34" charset="0"/>
              </a:rPr>
              <a:t>“provide a system for seaman assigned to a vessel at that facility, pilots, and representatives of seaman’s welfare and labor organizations to board and depart the vessel through the facility in a timely manner at no cost to the individual.”</a:t>
            </a:r>
          </a:p>
          <a:p>
            <a:r>
              <a:rPr lang="en-US" dirty="0" smtClean="0">
                <a:cs typeface="Calibri" panose="020F0502020204030204" pitchFamily="34" charset="0"/>
              </a:rPr>
              <a:t>§ </a:t>
            </a:r>
            <a:r>
              <a:rPr lang="en-US" dirty="0">
                <a:cs typeface="Calibri" panose="020F0502020204030204" pitchFamily="34" charset="0"/>
              </a:rPr>
              <a:t>33 CFR 105.237</a:t>
            </a:r>
            <a:endParaRPr lang="en-US" dirty="0" smtClean="0"/>
          </a:p>
          <a:p>
            <a:pPr lvl="1"/>
            <a:r>
              <a:rPr lang="en-US" dirty="0" smtClean="0"/>
              <a:t>(a) Access required. Each facility owner or operator must </a:t>
            </a:r>
            <a:r>
              <a:rPr lang="en-US" u="sng" dirty="0" smtClean="0"/>
              <a:t>implement a system by June 1, 2020</a:t>
            </a:r>
            <a:r>
              <a:rPr lang="en-US" dirty="0" smtClean="0"/>
              <a:t> for providing access through the facility that enables individuals to transit to and from a vessel moored at the facility and the facility gate in accordance with the requirements of this section.</a:t>
            </a:r>
          </a:p>
          <a:p>
            <a:pPr lvl="1"/>
            <a:r>
              <a:rPr lang="en-US" dirty="0" smtClean="0"/>
              <a:t>(f) </a:t>
            </a:r>
            <a:r>
              <a:rPr lang="en-US" u="sng" dirty="0" smtClean="0"/>
              <a:t>On or before February 3, 2020</a:t>
            </a:r>
            <a:r>
              <a:rPr lang="en-US" dirty="0" smtClean="0"/>
              <a:t>, the facility owner or operator must document the facility’s system for providing the access described in this section in the approved FSP in accordance with </a:t>
            </a:r>
            <a:r>
              <a:rPr lang="en-US" dirty="0" smtClean="0">
                <a:cs typeface="Calibri" panose="020F0502020204030204" pitchFamily="34" charset="0"/>
              </a:rPr>
              <a:t>§105.410 or §105.415.</a:t>
            </a:r>
            <a:endParaRPr lang="en-US" dirty="0"/>
          </a:p>
        </p:txBody>
      </p:sp>
    </p:spTree>
    <p:extLst>
      <p:ext uri="{BB962C8B-B14F-4D97-AF65-F5344CB8AC3E}">
        <p14:creationId xmlns:p14="http://schemas.microsoft.com/office/powerpoint/2010/main" val="1257505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Facility Security Plan</a:t>
            </a:r>
            <a:endParaRPr lang="en-US" dirty="0"/>
          </a:p>
        </p:txBody>
      </p:sp>
      <p:sp>
        <p:nvSpPr>
          <p:cNvPr id="3" name="Content Placeholder 2"/>
          <p:cNvSpPr>
            <a:spLocks noGrp="1"/>
          </p:cNvSpPr>
          <p:nvPr>
            <p:ph idx="1"/>
          </p:nvPr>
        </p:nvSpPr>
        <p:spPr/>
        <p:txBody>
          <a:bodyPr/>
          <a:lstStyle/>
          <a:p>
            <a:r>
              <a:rPr lang="en-US" b="1" dirty="0">
                <a:cs typeface="Calibri" panose="020F0502020204030204" pitchFamily="34" charset="0"/>
              </a:rPr>
              <a:t>§ 33 CFR </a:t>
            </a:r>
            <a:r>
              <a:rPr lang="en-US" b="1" dirty="0" smtClean="0">
                <a:cs typeface="Calibri" panose="020F0502020204030204" pitchFamily="34" charset="0"/>
              </a:rPr>
              <a:t>105.237(f)</a:t>
            </a:r>
          </a:p>
          <a:p>
            <a:pPr lvl="1"/>
            <a:r>
              <a:rPr lang="en-US" dirty="0" smtClean="0"/>
              <a:t>(1) Location of transit area(s) used for providing the access described in this section;</a:t>
            </a:r>
          </a:p>
          <a:p>
            <a:pPr lvl="1"/>
            <a:r>
              <a:rPr lang="en-US" dirty="0" smtClean="0"/>
              <a:t>(2) Duties and number of facility personnel assigned to each duty associated with providing the access described in this section;</a:t>
            </a:r>
          </a:p>
          <a:p>
            <a:pPr lvl="1"/>
            <a:r>
              <a:rPr lang="en-US" dirty="0" smtClean="0"/>
              <a:t>(3) Methods of escorting and/or monitoring individuals transiting through the facility;</a:t>
            </a:r>
          </a:p>
          <a:p>
            <a:pPr lvl="1"/>
            <a:r>
              <a:rPr lang="en-US" dirty="0" smtClean="0"/>
              <a:t>(4) Agreements or arrangements between the facility and private parties, nonprofit organizations, or other parties, to facilitate the access described in this section; and</a:t>
            </a:r>
          </a:p>
          <a:p>
            <a:pPr lvl="1"/>
            <a:r>
              <a:rPr lang="en-US" dirty="0" smtClean="0"/>
              <a:t>(5) Maximum length of time an individual would wait for the access described in this section, base on the provided access method(s).</a:t>
            </a:r>
            <a:endParaRPr lang="en-US" dirty="0"/>
          </a:p>
        </p:txBody>
      </p:sp>
    </p:spTree>
    <p:extLst>
      <p:ext uri="{BB962C8B-B14F-4D97-AF65-F5344CB8AC3E}">
        <p14:creationId xmlns:p14="http://schemas.microsoft.com/office/powerpoint/2010/main" val="1141887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Timely Access</a:t>
            </a:r>
            <a:br>
              <a:rPr lang="en-US" dirty="0" smtClean="0"/>
            </a:br>
            <a:endParaRPr lang="en-US" sz="2800" dirty="0"/>
          </a:p>
        </p:txBody>
      </p:sp>
      <p:sp>
        <p:nvSpPr>
          <p:cNvPr id="3" name="Content Placeholder 2"/>
          <p:cNvSpPr>
            <a:spLocks noGrp="1"/>
          </p:cNvSpPr>
          <p:nvPr>
            <p:ph idx="1"/>
          </p:nvPr>
        </p:nvSpPr>
        <p:spPr/>
        <p:txBody>
          <a:bodyPr/>
          <a:lstStyle/>
          <a:p>
            <a:r>
              <a:rPr lang="en-US" b="1" dirty="0">
                <a:cs typeface="Calibri" panose="020F0502020204030204" pitchFamily="34" charset="0"/>
              </a:rPr>
              <a:t>§ 33 CFR 105.237</a:t>
            </a:r>
            <a:r>
              <a:rPr lang="en-US" b="1" dirty="0" smtClean="0"/>
              <a:t> (c) </a:t>
            </a:r>
            <a:r>
              <a:rPr lang="en-US" dirty="0" smtClean="0"/>
              <a:t>The facility owner or operator must provide the access described in this section without unreasonable delay, subject to the review by the Captain of the Port (COTP). The facility owner or operator must consider the following when establishing timely access without unreasonable delay:</a:t>
            </a:r>
          </a:p>
          <a:p>
            <a:pPr lvl="1"/>
            <a:r>
              <a:rPr lang="en-US" dirty="0" smtClean="0"/>
              <a:t>(1) Length of time the vessel is in port.</a:t>
            </a:r>
          </a:p>
          <a:p>
            <a:pPr lvl="1"/>
            <a:r>
              <a:rPr lang="en-US" dirty="0" smtClean="0"/>
              <a:t>(2) Distance of egress/ingress between the vessel and facility gate.</a:t>
            </a:r>
          </a:p>
          <a:p>
            <a:pPr lvl="1"/>
            <a:r>
              <a:rPr lang="en-US" dirty="0" smtClean="0"/>
              <a:t>(3) The vessel watch schedules.</a:t>
            </a:r>
          </a:p>
          <a:p>
            <a:pPr lvl="1"/>
            <a:r>
              <a:rPr lang="en-US" dirty="0" smtClean="0"/>
              <a:t>(4) The facility’s safety and security procedures as required by law.</a:t>
            </a:r>
          </a:p>
          <a:p>
            <a:pPr lvl="1"/>
            <a:r>
              <a:rPr lang="en-US" dirty="0" smtClean="0"/>
              <a:t>(5) Any other factors specific to the vessel or facility that could affect access to and from the vessel.</a:t>
            </a:r>
          </a:p>
        </p:txBody>
      </p:sp>
    </p:spTree>
    <p:extLst>
      <p:ext uri="{BB962C8B-B14F-4D97-AF65-F5344CB8AC3E}">
        <p14:creationId xmlns:p14="http://schemas.microsoft.com/office/powerpoint/2010/main" val="567249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a:t>
            </a:r>
            <a:br>
              <a:rPr lang="en-US" dirty="0" smtClean="0"/>
            </a:br>
            <a:endParaRPr lang="en-US" sz="2800" dirty="0"/>
          </a:p>
        </p:txBody>
      </p:sp>
      <p:sp>
        <p:nvSpPr>
          <p:cNvPr id="3" name="Content Placeholder 2"/>
          <p:cNvSpPr>
            <a:spLocks noGrp="1"/>
          </p:cNvSpPr>
          <p:nvPr>
            <p:ph idx="1"/>
          </p:nvPr>
        </p:nvSpPr>
        <p:spPr/>
        <p:txBody>
          <a:bodyPr>
            <a:normAutofit/>
          </a:bodyPr>
          <a:lstStyle/>
          <a:p>
            <a:r>
              <a:rPr lang="en-US" b="1" dirty="0">
                <a:cs typeface="Calibri" panose="020F0502020204030204" pitchFamily="34" charset="0"/>
              </a:rPr>
              <a:t>§ 33 CFR </a:t>
            </a:r>
            <a:r>
              <a:rPr lang="en-US" b="1" dirty="0" smtClean="0">
                <a:cs typeface="Calibri" panose="020F0502020204030204" pitchFamily="34" charset="0"/>
              </a:rPr>
              <a:t>105.237 </a:t>
            </a:r>
            <a:r>
              <a:rPr lang="en-US" b="1" dirty="0" smtClean="0"/>
              <a:t>(e)</a:t>
            </a:r>
            <a:r>
              <a:rPr lang="en-US" dirty="0" smtClean="0"/>
              <a:t> No cost to individuals. The facility owner or operator must provide access described in this section at no cost to the individual to whom such access is provided.</a:t>
            </a:r>
          </a:p>
          <a:p>
            <a:r>
              <a:rPr lang="en-US" dirty="0"/>
              <a:t>If private actors thwart or </a:t>
            </a:r>
            <a:r>
              <a:rPr lang="en-US" dirty="0" smtClean="0"/>
              <a:t>hinder the </a:t>
            </a:r>
            <a:r>
              <a:rPr lang="en-US" dirty="0"/>
              <a:t>ability of the United States to </a:t>
            </a:r>
            <a:r>
              <a:rPr lang="en-US" dirty="0" smtClean="0"/>
              <a:t>fulfill its </a:t>
            </a:r>
            <a:r>
              <a:rPr lang="en-US" dirty="0"/>
              <a:t>international obligations, such as </a:t>
            </a:r>
            <a:r>
              <a:rPr lang="en-US" dirty="0" smtClean="0"/>
              <a:t>by imposing </a:t>
            </a:r>
            <a:r>
              <a:rPr lang="en-US" dirty="0"/>
              <a:t>fees on crewmembers as </a:t>
            </a:r>
            <a:r>
              <a:rPr lang="en-US" dirty="0" smtClean="0"/>
              <a:t>a condition </a:t>
            </a:r>
            <a:r>
              <a:rPr lang="en-US" dirty="0"/>
              <a:t>to </a:t>
            </a:r>
            <a:r>
              <a:rPr lang="en-US" dirty="0" err="1"/>
              <a:t>shoreside</a:t>
            </a:r>
            <a:r>
              <a:rPr lang="en-US" dirty="0"/>
              <a:t> access in </a:t>
            </a:r>
            <a:r>
              <a:rPr lang="en-US" dirty="0" smtClean="0"/>
              <a:t>the United </a:t>
            </a:r>
            <a:r>
              <a:rPr lang="en-US" dirty="0"/>
              <a:t>States, any and all legal </a:t>
            </a:r>
            <a:r>
              <a:rPr lang="en-US" dirty="0" smtClean="0"/>
              <a:t>and diplomatic </a:t>
            </a:r>
            <a:r>
              <a:rPr lang="en-US" dirty="0"/>
              <a:t>responses, to </a:t>
            </a:r>
            <a:r>
              <a:rPr lang="en-US" dirty="0" smtClean="0"/>
              <a:t>include notification </a:t>
            </a:r>
            <a:r>
              <a:rPr lang="en-US" dirty="0"/>
              <a:t>to the vessel’s </a:t>
            </a:r>
            <a:r>
              <a:rPr lang="en-US" dirty="0" smtClean="0"/>
              <a:t>flag-state, may </a:t>
            </a:r>
            <a:r>
              <a:rPr lang="en-US" dirty="0"/>
              <a:t>be taken by the U.S. </a:t>
            </a:r>
            <a:r>
              <a:rPr lang="en-US" dirty="0" smtClean="0"/>
              <a:t>Government. Should </a:t>
            </a:r>
            <a:r>
              <a:rPr lang="en-US" dirty="0"/>
              <a:t>the practice of the vessel </a:t>
            </a:r>
            <a:r>
              <a:rPr lang="en-US" dirty="0" smtClean="0"/>
              <a:t>owner charging </a:t>
            </a:r>
            <a:r>
              <a:rPr lang="en-US" dirty="0"/>
              <a:t>the seamen for access prove </a:t>
            </a:r>
            <a:r>
              <a:rPr lang="en-US" dirty="0" smtClean="0"/>
              <a:t>to be </a:t>
            </a:r>
            <a:r>
              <a:rPr lang="en-US" dirty="0"/>
              <a:t>an on-going issue for seamen, we </a:t>
            </a:r>
            <a:r>
              <a:rPr lang="en-US" dirty="0" smtClean="0"/>
              <a:t>will consider </a:t>
            </a:r>
            <a:r>
              <a:rPr lang="en-US" dirty="0"/>
              <a:t>the possibility of amending </a:t>
            </a:r>
            <a:r>
              <a:rPr lang="en-US" dirty="0" smtClean="0"/>
              <a:t>the regulations</a:t>
            </a:r>
            <a:r>
              <a:rPr lang="en-US" dirty="0"/>
              <a:t>, or even seeking </a:t>
            </a:r>
            <a:r>
              <a:rPr lang="en-US" dirty="0" smtClean="0"/>
              <a:t>new statutory </a:t>
            </a:r>
            <a:r>
              <a:rPr lang="en-US" dirty="0"/>
              <a:t>authority, to deal with </a:t>
            </a:r>
            <a:r>
              <a:rPr lang="en-US" dirty="0" smtClean="0"/>
              <a:t>the matter.</a:t>
            </a:r>
          </a:p>
          <a:p>
            <a:pPr lvl="1"/>
            <a:r>
              <a:rPr lang="en-US" dirty="0" smtClean="0"/>
              <a:t>12104 Federal Register / Vol. 84, No. 62 / Monday, April 1, 2019</a:t>
            </a:r>
            <a:endParaRPr lang="en-US" dirty="0"/>
          </a:p>
        </p:txBody>
      </p:sp>
    </p:spTree>
    <p:extLst>
      <p:ext uri="{BB962C8B-B14F-4D97-AF65-F5344CB8AC3E}">
        <p14:creationId xmlns:p14="http://schemas.microsoft.com/office/powerpoint/2010/main" val="1829342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applicable</a:t>
            </a:r>
            <a:endParaRPr lang="en-US" dirty="0"/>
          </a:p>
        </p:txBody>
      </p:sp>
      <p:sp>
        <p:nvSpPr>
          <p:cNvPr id="3" name="Content Placeholder 2"/>
          <p:cNvSpPr>
            <a:spLocks noGrp="1"/>
          </p:cNvSpPr>
          <p:nvPr>
            <p:ph idx="1"/>
          </p:nvPr>
        </p:nvSpPr>
        <p:spPr/>
        <p:txBody>
          <a:bodyPr/>
          <a:lstStyle/>
          <a:p>
            <a:r>
              <a:rPr lang="en-US" dirty="0"/>
              <a:t>Non applicable facilities </a:t>
            </a:r>
            <a:r>
              <a:rPr lang="en-US" b="1" u="sng" dirty="0"/>
              <a:t>must still submit an amendment </a:t>
            </a:r>
            <a:r>
              <a:rPr lang="en-US" dirty="0"/>
              <a:t>to their FSP articulating why they are not subject to </a:t>
            </a:r>
            <a:r>
              <a:rPr lang="en-US" dirty="0" smtClean="0"/>
              <a:t>105.237</a:t>
            </a:r>
          </a:p>
          <a:p>
            <a:endParaRPr lang="en-US" dirty="0" smtClean="0"/>
          </a:p>
          <a:p>
            <a:r>
              <a:rPr lang="en-US" dirty="0" smtClean="0"/>
              <a:t>Facilities that only interface with unmanned vessels, (example: barge fleets)</a:t>
            </a:r>
          </a:p>
          <a:p>
            <a:r>
              <a:rPr lang="en-US" dirty="0" smtClean="0"/>
              <a:t>Passenger facilities where passenger and crew shore side access procedures already implemented. (example: ferry and cruise ship terminals)</a:t>
            </a:r>
          </a:p>
          <a:p>
            <a:endParaRPr lang="en-US" dirty="0"/>
          </a:p>
        </p:txBody>
      </p:sp>
    </p:spTree>
    <p:extLst>
      <p:ext uri="{BB962C8B-B14F-4D97-AF65-F5344CB8AC3E}">
        <p14:creationId xmlns:p14="http://schemas.microsoft.com/office/powerpoint/2010/main" val="1017097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Facilities Compliance Branch</a:t>
            </a:r>
          </a:p>
          <a:p>
            <a:pPr lvl="1"/>
            <a:r>
              <a:rPr lang="en-US" dirty="0" smtClean="0"/>
              <a:t>504-365-2370</a:t>
            </a:r>
          </a:p>
          <a:p>
            <a:pPr lvl="1"/>
            <a:r>
              <a:rPr lang="en-US" dirty="0" smtClean="0">
                <a:hlinkClick r:id="rId2"/>
              </a:rPr>
              <a:t>FacilitiesNOLA@uscg.mil</a:t>
            </a:r>
            <a:endParaRPr lang="en-US" dirty="0" smtClean="0"/>
          </a:p>
          <a:p>
            <a:r>
              <a:rPr lang="en-US" dirty="0" smtClean="0"/>
              <a:t>Here today speaking</a:t>
            </a:r>
          </a:p>
          <a:p>
            <a:pPr lvl="1"/>
            <a:r>
              <a:rPr lang="en-US" dirty="0" smtClean="0"/>
              <a:t>MST1 Champeau</a:t>
            </a:r>
          </a:p>
          <a:p>
            <a:pPr lvl="1"/>
            <a:r>
              <a:rPr lang="en-US" dirty="0" smtClean="0"/>
              <a:t>MST3 Voyles</a:t>
            </a:r>
          </a:p>
          <a:p>
            <a:pPr marL="0" indent="0">
              <a:buNone/>
            </a:pPr>
            <a:endParaRPr lang="en-US" dirty="0"/>
          </a:p>
        </p:txBody>
      </p:sp>
    </p:spTree>
    <p:extLst>
      <p:ext uri="{BB962C8B-B14F-4D97-AF65-F5344CB8AC3E}">
        <p14:creationId xmlns:p14="http://schemas.microsoft.com/office/powerpoint/2010/main" val="1292347348"/>
      </p:ext>
    </p:extLst>
  </p:cSld>
  <p:clrMapOvr>
    <a:masterClrMapping/>
  </p:clrMapOvr>
</p:sld>
</file>

<file path=ppt/theme/theme1.xml><?xml version="1.0" encoding="utf-8"?>
<a:theme xmlns:a="http://schemas.openxmlformats.org/drawingml/2006/main" name="Facet">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164</TotalTime>
  <Words>639</Words>
  <Application>Microsoft Office PowerPoint</Application>
  <PresentationFormat>Widescreen</PresentationFormat>
  <Paragraphs>37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Trebuchet MS</vt:lpstr>
      <vt:lpstr>Wingdings 3</vt:lpstr>
      <vt:lpstr>Facet</vt:lpstr>
      <vt:lpstr>Seafarers’ Access to Marine Facilities</vt:lpstr>
      <vt:lpstr>Basis &amp; Purpose</vt:lpstr>
      <vt:lpstr>Facility Security Plan</vt:lpstr>
      <vt:lpstr>Timely Access </vt:lpstr>
      <vt:lpstr>Cost </vt:lpstr>
      <vt:lpstr>Not applicable</vt:lpstr>
      <vt:lpstr>Questions?</vt:lpstr>
    </vt:vector>
  </TitlesOfParts>
  <Company>U.S. Department of Defense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Seafarers’ Access to Marine Facilities</dc:title>
  <dc:creator>Voyles, Phillip H MST3</dc:creator>
  <cp:lastModifiedBy>Spence, Jason M MSTC</cp:lastModifiedBy>
  <cp:revision>14</cp:revision>
  <cp:lastPrinted>2019-09-09T17:06:36Z</cp:lastPrinted>
  <dcterms:created xsi:type="dcterms:W3CDTF">2019-09-09T15:30:40Z</dcterms:created>
  <dcterms:modified xsi:type="dcterms:W3CDTF">2019-11-18T20:33:21Z</dcterms:modified>
</cp:coreProperties>
</file>