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2" r:id="rId5"/>
    <p:sldId id="261" r:id="rId6"/>
    <p:sldId id="265" r:id="rId7"/>
    <p:sldId id="266" r:id="rId8"/>
    <p:sldId id="269" r:id="rId9"/>
    <p:sldId id="267" r:id="rId10"/>
    <p:sldId id="268" r:id="rId11"/>
    <p:sldId id="263" r:id="rId12"/>
    <p:sldId id="270" r:id="rId13"/>
    <p:sldId id="271" r:id="rId14"/>
    <p:sldId id="272" r:id="rId15"/>
    <p:sldId id="264" r:id="rId16"/>
    <p:sldId id="259"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2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DE5489-B7C5-4D71-928D-BB8F91983093}"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73113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E5489-B7C5-4D71-928D-BB8F91983093}"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2813686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E5489-B7C5-4D71-928D-BB8F91983093}"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1934115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E5489-B7C5-4D71-928D-BB8F91983093}"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3001935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DE5489-B7C5-4D71-928D-BB8F91983093}"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2549180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DE5489-B7C5-4D71-928D-BB8F91983093}"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4024240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DE5489-B7C5-4D71-928D-BB8F91983093}" type="datetimeFigureOut">
              <a:rPr lang="en-US" smtClean="0"/>
              <a:t>5/21/2019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199252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DE5489-B7C5-4D71-928D-BB8F91983093}" type="datetimeFigureOut">
              <a:rPr lang="en-US" smtClean="0"/>
              <a:t>5/21/2019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413144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E5489-B7C5-4D71-928D-BB8F91983093}" type="datetimeFigureOut">
              <a:rPr lang="en-US" smtClean="0"/>
              <a:t>5/21/2019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215695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DE5489-B7C5-4D71-928D-BB8F91983093}"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324484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DE5489-B7C5-4D71-928D-BB8F91983093}"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5FF83-DD31-4260-A9C5-42E4A1C5DA3E}" type="slidenum">
              <a:rPr lang="en-US" smtClean="0"/>
              <a:t>‹#›</a:t>
            </a:fld>
            <a:endParaRPr lang="en-US"/>
          </a:p>
        </p:txBody>
      </p:sp>
    </p:spTree>
    <p:extLst>
      <p:ext uri="{BB962C8B-B14F-4D97-AF65-F5344CB8AC3E}">
        <p14:creationId xmlns:p14="http://schemas.microsoft.com/office/powerpoint/2010/main" val="73941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609">
              <a:srgbClr val="BFD8EF"/>
            </a:gs>
            <a:gs pos="38960">
              <a:srgbClr val="DCE9F6"/>
            </a:gs>
            <a:gs pos="1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E5489-B7C5-4D71-928D-BB8F91983093}" type="datetimeFigureOut">
              <a:rPr lang="en-US" smtClean="0"/>
              <a:t>5/21/2019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5FF83-DD31-4260-A9C5-42E4A1C5DA3E}" type="slidenum">
              <a:rPr lang="en-US" smtClean="0"/>
              <a:t>‹#›</a:t>
            </a:fld>
            <a:endParaRPr lang="en-US"/>
          </a:p>
        </p:txBody>
      </p:sp>
    </p:spTree>
    <p:extLst>
      <p:ext uri="{BB962C8B-B14F-4D97-AF65-F5344CB8AC3E}">
        <p14:creationId xmlns:p14="http://schemas.microsoft.com/office/powerpoint/2010/main" val="293600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ason.M.Spence@uscg.mil" TargetMode="External"/><Relationship Id="rId2" Type="http://schemas.openxmlformats.org/officeDocument/2006/relationships/hyperlink" Target="mailto:FacilitiesNOLA@uscg.mil" TargetMode="External"/><Relationship Id="rId1" Type="http://schemas.openxmlformats.org/officeDocument/2006/relationships/slideLayout" Target="../slideLayouts/slideLayout2.xml"/><Relationship Id="rId4" Type="http://schemas.openxmlformats.org/officeDocument/2006/relationships/hyperlink" Target="mailto:Matthew.T.Lindsay@uscg.mi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USCG Regulated Facilities</a:t>
            </a:r>
            <a:br>
              <a:rPr lang="en-US" dirty="0" smtClean="0"/>
            </a:br>
            <a:r>
              <a:rPr lang="en-US" dirty="0" smtClean="0"/>
              <a:t>Common deficiencies  </a:t>
            </a:r>
            <a:endParaRPr lang="en-US" dirty="0"/>
          </a:p>
        </p:txBody>
      </p:sp>
      <p:sp>
        <p:nvSpPr>
          <p:cNvPr id="3" name="Subtitle 2"/>
          <p:cNvSpPr>
            <a:spLocks noGrp="1"/>
          </p:cNvSpPr>
          <p:nvPr>
            <p:ph type="subTitle" idx="1"/>
          </p:nvPr>
        </p:nvSpPr>
        <p:spPr>
          <a:xfrm>
            <a:off x="1524000" y="3602038"/>
            <a:ext cx="9144000" cy="2123848"/>
          </a:xfrm>
        </p:spPr>
        <p:txBody>
          <a:bodyPr>
            <a:normAutofit lnSpcReduction="10000"/>
          </a:bodyPr>
          <a:lstStyle/>
          <a:p>
            <a:endParaRPr lang="en-US" dirty="0" smtClean="0"/>
          </a:p>
          <a:p>
            <a:r>
              <a:rPr lang="en-US" dirty="0" smtClean="0"/>
              <a:t>USCG Sector New Orleans</a:t>
            </a:r>
          </a:p>
          <a:p>
            <a:r>
              <a:rPr lang="en-US" dirty="0" smtClean="0"/>
              <a:t>Facility Compliance Branch</a:t>
            </a:r>
          </a:p>
          <a:p>
            <a:r>
              <a:rPr lang="en-US" dirty="0" smtClean="0"/>
              <a:t>MSTC Jason Spence</a:t>
            </a:r>
          </a:p>
          <a:p>
            <a:r>
              <a:rPr lang="en-US" dirty="0" smtClean="0"/>
              <a:t>MST1 Matt Lindsay</a:t>
            </a:r>
          </a:p>
          <a:p>
            <a:endParaRPr lang="en-US" dirty="0"/>
          </a:p>
        </p:txBody>
      </p:sp>
    </p:spTree>
    <p:extLst>
      <p:ext uri="{BB962C8B-B14F-4D97-AF65-F5344CB8AC3E}">
        <p14:creationId xmlns:p14="http://schemas.microsoft.com/office/powerpoint/2010/main" val="303731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Inspections and Maintenance 33CFR154.1057</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a:t>
            </a:r>
            <a:r>
              <a:rPr lang="en-US" sz="3200" dirty="0"/>
              <a:t>A facility owner or operator required to submit a response plan under this part must ensure that—</a:t>
            </a:r>
          </a:p>
          <a:p>
            <a:r>
              <a:rPr lang="en-US" sz="3200" dirty="0"/>
              <a:t>(1) Containment booms, skimmers, vessels, and other major equipment listed </a:t>
            </a:r>
            <a:r>
              <a:rPr lang="en-US" sz="3200" dirty="0" smtClean="0"/>
              <a:t>in </a:t>
            </a:r>
            <a:r>
              <a:rPr lang="en-US" sz="3200" dirty="0"/>
              <a:t>the plan </a:t>
            </a:r>
            <a:r>
              <a:rPr lang="en-US" sz="3200" dirty="0" smtClean="0"/>
              <a:t>are inspected </a:t>
            </a:r>
            <a:r>
              <a:rPr lang="en-US" sz="3200" dirty="0"/>
              <a:t>and </a:t>
            </a:r>
            <a:r>
              <a:rPr lang="en-US" sz="3200" dirty="0" smtClean="0"/>
              <a:t>maintained in </a:t>
            </a:r>
            <a:r>
              <a:rPr lang="en-US" sz="3200" dirty="0"/>
              <a:t>accordance with manufacturer's recommendations, and best commercial practices; and</a:t>
            </a:r>
          </a:p>
          <a:p>
            <a:r>
              <a:rPr lang="en-US" sz="3200" dirty="0"/>
              <a:t>(2) All inspection and </a:t>
            </a:r>
            <a:r>
              <a:rPr lang="en-US" sz="3200" dirty="0" smtClean="0"/>
              <a:t>maintenance </a:t>
            </a:r>
            <a:r>
              <a:rPr lang="en-US" sz="3200" dirty="0"/>
              <a:t>records are maintained for 3 years.</a:t>
            </a:r>
          </a:p>
          <a:p>
            <a:r>
              <a:rPr lang="en-US" sz="3200" dirty="0" smtClean="0"/>
              <a:t>(</a:t>
            </a:r>
            <a:r>
              <a:rPr lang="en-US" sz="3200" dirty="0"/>
              <a:t>c) This section does not </a:t>
            </a:r>
            <a:r>
              <a:rPr lang="en-US" sz="3200" dirty="0" smtClean="0"/>
              <a:t>apply to major </a:t>
            </a:r>
            <a:r>
              <a:rPr lang="en-US" sz="3200" dirty="0"/>
              <a:t>equipment </a:t>
            </a:r>
            <a:r>
              <a:rPr lang="en-US" sz="3200" dirty="0" smtClean="0"/>
              <a:t>available </a:t>
            </a:r>
            <a:r>
              <a:rPr lang="en-US" sz="3200" dirty="0"/>
              <a:t>from an oil spill removal organization through the written </a:t>
            </a:r>
            <a:r>
              <a:rPr lang="en-US" sz="3200" dirty="0" smtClean="0"/>
              <a:t>consent.</a:t>
            </a:r>
            <a:endParaRPr lang="en-US" sz="3200" dirty="0"/>
          </a:p>
          <a:p>
            <a:endParaRPr lang="en-US" dirty="0"/>
          </a:p>
        </p:txBody>
      </p:sp>
    </p:spTree>
    <p:extLst>
      <p:ext uri="{BB962C8B-B14F-4D97-AF65-F5344CB8AC3E}">
        <p14:creationId xmlns:p14="http://schemas.microsoft.com/office/powerpoint/2010/main" val="60596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Inspections / MTSA/ (33CFR105)</a:t>
            </a:r>
            <a:br>
              <a:rPr lang="en-US" dirty="0"/>
            </a:br>
            <a:endParaRPr lang="en-US" dirty="0"/>
          </a:p>
        </p:txBody>
      </p:sp>
      <p:sp>
        <p:nvSpPr>
          <p:cNvPr id="3" name="Content Placeholder 2"/>
          <p:cNvSpPr>
            <a:spLocks noGrp="1"/>
          </p:cNvSpPr>
          <p:nvPr>
            <p:ph idx="1"/>
          </p:nvPr>
        </p:nvSpPr>
        <p:spPr/>
        <p:txBody>
          <a:bodyPr/>
          <a:lstStyle/>
          <a:p>
            <a:r>
              <a:rPr lang="en-US" sz="3600" dirty="0" smtClean="0"/>
              <a:t>Facility Recordkeeping Requirements: </a:t>
            </a:r>
            <a:r>
              <a:rPr lang="en-US" sz="3600" dirty="0" smtClean="0"/>
              <a:t>33CFR105.225</a:t>
            </a:r>
          </a:p>
          <a:p>
            <a:r>
              <a:rPr lang="en-US" sz="3600" dirty="0"/>
              <a:t>Signs for Access Control: 33CFR105.255(f)(3</a:t>
            </a:r>
            <a:r>
              <a:rPr lang="en-US" sz="3600" dirty="0" smtClean="0"/>
              <a:t>)</a:t>
            </a:r>
            <a:endParaRPr lang="en-US" sz="3600" dirty="0" smtClean="0"/>
          </a:p>
          <a:p>
            <a:r>
              <a:rPr lang="en-US" sz="3600" dirty="0" smtClean="0"/>
              <a:t>Signs </a:t>
            </a:r>
            <a:r>
              <a:rPr lang="en-US" sz="3600" dirty="0"/>
              <a:t>for Restricted </a:t>
            </a:r>
            <a:r>
              <a:rPr lang="en-US" sz="3600" dirty="0" smtClean="0"/>
              <a:t>Area:</a:t>
            </a:r>
            <a:r>
              <a:rPr lang="en-US" sz="3600" dirty="0" smtClean="0"/>
              <a:t> 33CFR105.260(b)</a:t>
            </a:r>
          </a:p>
          <a:p>
            <a:endParaRPr lang="en-US" dirty="0"/>
          </a:p>
        </p:txBody>
      </p:sp>
    </p:spTree>
    <p:extLst>
      <p:ext uri="{BB962C8B-B14F-4D97-AF65-F5344CB8AC3E}">
        <p14:creationId xmlns:p14="http://schemas.microsoft.com/office/powerpoint/2010/main" val="84352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Facility Recordkeeping Requirements: </a:t>
            </a:r>
            <a:r>
              <a:rPr lang="en-US" sz="3600" dirty="0" smtClean="0"/>
              <a:t>33CFR105.225</a:t>
            </a:r>
            <a:r>
              <a:rPr lang="en-US" sz="3600" dirty="0"/>
              <a:t/>
            </a:r>
            <a:br>
              <a:rPr lang="en-US" sz="3600" dirty="0"/>
            </a:br>
            <a:endParaRPr lang="en-US" sz="3600" dirty="0"/>
          </a:p>
        </p:txBody>
      </p:sp>
      <p:sp>
        <p:nvSpPr>
          <p:cNvPr id="3" name="Content Placeholder 2"/>
          <p:cNvSpPr>
            <a:spLocks noGrp="1"/>
          </p:cNvSpPr>
          <p:nvPr>
            <p:ph idx="1"/>
          </p:nvPr>
        </p:nvSpPr>
        <p:spPr/>
        <p:txBody>
          <a:bodyPr>
            <a:normAutofit fontScale="62500" lnSpcReduction="20000"/>
          </a:bodyPr>
          <a:lstStyle/>
          <a:p>
            <a:r>
              <a:rPr lang="en-US" dirty="0"/>
              <a:t>(1) </a:t>
            </a:r>
            <a:r>
              <a:rPr lang="en-US" b="1" u="sng" dirty="0" smtClean="0"/>
              <a:t>Security Training</a:t>
            </a:r>
            <a:r>
              <a:rPr lang="en-US" dirty="0" smtClean="0"/>
              <a:t>: the </a:t>
            </a:r>
            <a:r>
              <a:rPr lang="en-US" dirty="0"/>
              <a:t>date of each session, duration of session, a description of the training, and a list of attendees;</a:t>
            </a:r>
          </a:p>
          <a:p>
            <a:r>
              <a:rPr lang="en-US" dirty="0"/>
              <a:t>(2</a:t>
            </a:r>
            <a:r>
              <a:rPr lang="en-US" u="sng" dirty="0"/>
              <a:t>) </a:t>
            </a:r>
            <a:r>
              <a:rPr lang="en-US" b="1" u="sng" dirty="0"/>
              <a:t>Drills and exercises</a:t>
            </a:r>
            <a:r>
              <a:rPr lang="en-US" dirty="0"/>
              <a:t>. For each drill or exercise, the date held, description of drill or exercise, list of participants, and any best practices or lessons learned which may improve </a:t>
            </a:r>
            <a:r>
              <a:rPr lang="en-US" dirty="0" smtClean="0"/>
              <a:t>the (FSP</a:t>
            </a:r>
            <a:r>
              <a:rPr lang="en-US" dirty="0"/>
              <a:t>);</a:t>
            </a:r>
          </a:p>
          <a:p>
            <a:r>
              <a:rPr lang="en-US" dirty="0"/>
              <a:t>(3) </a:t>
            </a:r>
            <a:r>
              <a:rPr lang="en-US" b="1" u="sng" dirty="0"/>
              <a:t>Incidents and breaches of security</a:t>
            </a:r>
            <a:r>
              <a:rPr lang="en-US" dirty="0"/>
              <a:t>. For each incident or breach of security, the date and time of occurrence, location within the facility, description of incident </a:t>
            </a:r>
            <a:r>
              <a:rPr lang="en-US" dirty="0" smtClean="0"/>
              <a:t>and </a:t>
            </a:r>
            <a:r>
              <a:rPr lang="en-US" dirty="0"/>
              <a:t>description of the response;</a:t>
            </a:r>
          </a:p>
          <a:p>
            <a:r>
              <a:rPr lang="en-US" dirty="0"/>
              <a:t>(4) </a:t>
            </a:r>
            <a:r>
              <a:rPr lang="en-US" b="1" u="sng" dirty="0"/>
              <a:t>Changes in MARSEC Levels</a:t>
            </a:r>
            <a:r>
              <a:rPr lang="en-US" dirty="0"/>
              <a:t>. For each change in MARSEC Level, the date and time of notification received, and time of compliance with additional requirements;</a:t>
            </a:r>
          </a:p>
          <a:p>
            <a:r>
              <a:rPr lang="en-US" dirty="0"/>
              <a:t>(5) </a:t>
            </a:r>
            <a:r>
              <a:rPr lang="en-US" b="1" u="sng" dirty="0"/>
              <a:t>Maintenance, calibration, and testing of security equipment</a:t>
            </a:r>
            <a:r>
              <a:rPr lang="en-US" dirty="0"/>
              <a:t>. For each occurrence of maintenance, calibration, and testing, record the date and time, and the specific security equipment involved;</a:t>
            </a:r>
          </a:p>
          <a:p>
            <a:r>
              <a:rPr lang="en-US" dirty="0"/>
              <a:t>(6) </a:t>
            </a:r>
            <a:r>
              <a:rPr lang="en-US" b="1" u="sng" dirty="0"/>
              <a:t>Security threats</a:t>
            </a:r>
            <a:r>
              <a:rPr lang="en-US" dirty="0"/>
              <a:t>. For each security threat, the date and time of occurrence, how the threat was communicated, who received or identified the threat, description of threat, to whom it was reported, and description of the response;</a:t>
            </a:r>
          </a:p>
          <a:p>
            <a:r>
              <a:rPr lang="en-US" dirty="0"/>
              <a:t>(7) </a:t>
            </a:r>
            <a:r>
              <a:rPr lang="en-US" b="1" u="sng" dirty="0"/>
              <a:t>Declaration of Security </a:t>
            </a:r>
            <a:r>
              <a:rPr lang="en-US" dirty="0"/>
              <a:t>(</a:t>
            </a:r>
            <a:r>
              <a:rPr lang="en-US" dirty="0" err="1"/>
              <a:t>DoS</a:t>
            </a:r>
            <a:r>
              <a:rPr lang="en-US" dirty="0"/>
              <a:t>) A copy of each single-visit </a:t>
            </a:r>
            <a:r>
              <a:rPr lang="en-US" dirty="0" err="1"/>
              <a:t>DoS</a:t>
            </a:r>
            <a:r>
              <a:rPr lang="en-US" dirty="0"/>
              <a:t> and a copy of each continuing </a:t>
            </a:r>
            <a:r>
              <a:rPr lang="en-US" dirty="0" err="1"/>
              <a:t>DoS</a:t>
            </a:r>
            <a:r>
              <a:rPr lang="en-US" dirty="0"/>
              <a:t> for at least 90 days after the end of its effective period; </a:t>
            </a:r>
          </a:p>
          <a:p>
            <a:r>
              <a:rPr lang="en-US" dirty="0"/>
              <a:t>(8) </a:t>
            </a:r>
            <a:r>
              <a:rPr lang="en-US" b="1" u="sng" dirty="0"/>
              <a:t>Annual audit of the FSP</a:t>
            </a:r>
            <a:r>
              <a:rPr lang="en-US" dirty="0"/>
              <a:t>. For each annual audit, a letter certified by the FSO stating the date the audit was completed; </a:t>
            </a:r>
          </a:p>
          <a:p>
            <a:endParaRPr lang="en-US" dirty="0"/>
          </a:p>
        </p:txBody>
      </p:sp>
    </p:spTree>
    <p:extLst>
      <p:ext uri="{BB962C8B-B14F-4D97-AF65-F5344CB8AC3E}">
        <p14:creationId xmlns:p14="http://schemas.microsoft.com/office/powerpoint/2010/main" val="3393317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for Restricted Area </a:t>
            </a:r>
            <a:r>
              <a:rPr lang="en-US" dirty="0" smtClean="0"/>
              <a:t>: </a:t>
            </a:r>
            <a:r>
              <a:rPr lang="en-US" dirty="0"/>
              <a:t>33CFR105.260(b)</a:t>
            </a:r>
            <a:br>
              <a:rPr lang="en-US" dirty="0"/>
            </a:br>
            <a:endParaRPr lang="en-US" dirty="0"/>
          </a:p>
        </p:txBody>
      </p:sp>
      <p:sp>
        <p:nvSpPr>
          <p:cNvPr id="3" name="Content Placeholder 2"/>
          <p:cNvSpPr>
            <a:spLocks noGrp="1"/>
          </p:cNvSpPr>
          <p:nvPr>
            <p:ph idx="1"/>
          </p:nvPr>
        </p:nvSpPr>
        <p:spPr/>
        <p:txBody>
          <a:bodyPr/>
          <a:lstStyle/>
          <a:p>
            <a:r>
              <a:rPr lang="en-US" dirty="0"/>
              <a:t>E</a:t>
            </a:r>
            <a:r>
              <a:rPr lang="en-US" dirty="0" smtClean="0"/>
              <a:t>nsure </a:t>
            </a:r>
            <a:r>
              <a:rPr lang="en-US" dirty="0"/>
              <a:t>that all restricted areas are clearly marked and indicate that access to the area is restricted and that unauthorized presence within the area constitutes a breach of security</a:t>
            </a:r>
          </a:p>
        </p:txBody>
      </p:sp>
      <p:pic>
        <p:nvPicPr>
          <p:cNvPr id="4" name="Picture 10" descr="RestrictedAreaSign_allumin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9872" y="3222171"/>
            <a:ext cx="36195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0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for Access Control: </a:t>
            </a:r>
            <a:r>
              <a:rPr lang="en-US" dirty="0" smtClean="0"/>
              <a:t>33CFR105.255(d)(3)</a:t>
            </a:r>
            <a:r>
              <a:rPr lang="en-US" dirty="0"/>
              <a:t/>
            </a:r>
            <a:br>
              <a:rPr lang="en-US" dirty="0"/>
            </a:br>
            <a:endParaRPr lang="en-US" dirty="0"/>
          </a:p>
        </p:txBody>
      </p:sp>
      <p:sp>
        <p:nvSpPr>
          <p:cNvPr id="3" name="Content Placeholder 2"/>
          <p:cNvSpPr>
            <a:spLocks noGrp="1"/>
          </p:cNvSpPr>
          <p:nvPr>
            <p:ph idx="1"/>
          </p:nvPr>
        </p:nvSpPr>
        <p:spPr>
          <a:xfrm>
            <a:off x="838200" y="1825624"/>
            <a:ext cx="10515600" cy="5032375"/>
          </a:xfrm>
        </p:spPr>
        <p:txBody>
          <a:bodyPr/>
          <a:lstStyle/>
          <a:p>
            <a:r>
              <a:rPr lang="en-US" dirty="0" smtClean="0"/>
              <a:t>Conspicuously </a:t>
            </a:r>
            <a:r>
              <a:rPr lang="en-US" dirty="0"/>
              <a:t>post signs that describe security measures currently in effect and clearly state that:</a:t>
            </a:r>
          </a:p>
          <a:p>
            <a:r>
              <a:rPr lang="en-US" dirty="0"/>
              <a:t>(i) </a:t>
            </a:r>
            <a:r>
              <a:rPr lang="en-US" sz="2500" dirty="0"/>
              <a:t>Entering the facility is deemed valid consent to screening or inspection; and</a:t>
            </a:r>
          </a:p>
          <a:p>
            <a:r>
              <a:rPr lang="en-US" dirty="0"/>
              <a:t>(ii) Failure to consent or submit to screening or inspection will result in denial or revocation of authorization to </a:t>
            </a:r>
            <a:r>
              <a:rPr lang="en-US" dirty="0" smtClean="0"/>
              <a:t>enter.</a:t>
            </a:r>
            <a:endParaRPr lang="en-US" dirty="0"/>
          </a:p>
          <a:p>
            <a:endParaRPr lang="en-US" dirty="0"/>
          </a:p>
        </p:txBody>
      </p:sp>
      <p:pic>
        <p:nvPicPr>
          <p:cNvPr id="4" name="Picture 8" descr="16318819_18ab6e00c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218" y="3834882"/>
            <a:ext cx="2862943" cy="290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562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Government Initiated Unannounced Exercise</a:t>
            </a:r>
            <a:br>
              <a:rPr lang="en-US" dirty="0" smtClean="0"/>
            </a:br>
            <a:r>
              <a:rPr lang="en-US" dirty="0" smtClean="0"/>
              <a:t>(OPA 90 Applicable only)</a:t>
            </a:r>
            <a:r>
              <a:rPr lang="en-US" dirty="0"/>
              <a:t>	</a:t>
            </a:r>
            <a:r>
              <a:rPr lang="en-US" dirty="0" smtClean="0"/>
              <a:t>		</a:t>
            </a:r>
            <a:endParaRPr lang="en-US" dirty="0"/>
          </a:p>
        </p:txBody>
      </p:sp>
      <p:sp>
        <p:nvSpPr>
          <p:cNvPr id="3" name="Content Placeholder 2"/>
          <p:cNvSpPr>
            <a:spLocks noGrp="1"/>
          </p:cNvSpPr>
          <p:nvPr>
            <p:ph idx="1"/>
          </p:nvPr>
        </p:nvSpPr>
        <p:spPr/>
        <p:txBody>
          <a:bodyPr/>
          <a:lstStyle/>
          <a:p>
            <a:r>
              <a:rPr lang="en-US" dirty="0" smtClean="0"/>
              <a:t>Notifications</a:t>
            </a:r>
          </a:p>
          <a:p>
            <a:r>
              <a:rPr lang="en-US" dirty="0" smtClean="0"/>
              <a:t>Boom Deployed within 1 hour</a:t>
            </a:r>
          </a:p>
          <a:p>
            <a:r>
              <a:rPr lang="en-US" dirty="0" smtClean="0"/>
              <a:t>Recovery deployed with 2 hours</a:t>
            </a:r>
            <a:endParaRPr lang="en-US" dirty="0"/>
          </a:p>
        </p:txBody>
      </p:sp>
    </p:spTree>
    <p:extLst>
      <p:ext uri="{BB962C8B-B14F-4D97-AF65-F5344CB8AC3E}">
        <p14:creationId xmlns:p14="http://schemas.microsoft.com/office/powerpoint/2010/main" val="922679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Compliance Branch</a:t>
            </a:r>
            <a:br>
              <a:rPr lang="en-US" dirty="0" smtClean="0"/>
            </a:br>
            <a:r>
              <a:rPr lang="en-US" dirty="0" smtClean="0"/>
              <a:t>Points of Contact: </a:t>
            </a:r>
            <a:endParaRPr lang="en-US" dirty="0"/>
          </a:p>
        </p:txBody>
      </p:sp>
      <p:sp>
        <p:nvSpPr>
          <p:cNvPr id="3" name="Content Placeholder 2"/>
          <p:cNvSpPr>
            <a:spLocks noGrp="1"/>
          </p:cNvSpPr>
          <p:nvPr>
            <p:ph idx="1"/>
          </p:nvPr>
        </p:nvSpPr>
        <p:spPr/>
        <p:txBody>
          <a:bodyPr/>
          <a:lstStyle/>
          <a:p>
            <a:pPr marL="0" indent="0">
              <a:buNone/>
            </a:pPr>
            <a:r>
              <a:rPr lang="en-US" dirty="0" smtClean="0"/>
              <a:t>Facility Compliance Branch:       </a:t>
            </a:r>
            <a:r>
              <a:rPr lang="en-US" dirty="0" smtClean="0">
                <a:hlinkClick r:id="rId2"/>
              </a:rPr>
              <a:t>FacilitiesNOLA@uscg.mil</a:t>
            </a:r>
            <a:endParaRPr lang="en-US" dirty="0" smtClean="0"/>
          </a:p>
          <a:p>
            <a:pPr marL="0" indent="0">
              <a:buNone/>
            </a:pPr>
            <a:r>
              <a:rPr lang="en-US" dirty="0"/>
              <a:t>	</a:t>
            </a:r>
            <a:r>
              <a:rPr lang="en-US" dirty="0" smtClean="0"/>
              <a:t>				504-365-2370</a:t>
            </a:r>
          </a:p>
          <a:p>
            <a:pPr marL="0" indent="0">
              <a:buNone/>
            </a:pPr>
            <a:r>
              <a:rPr lang="en-US" dirty="0" smtClean="0"/>
              <a:t>MSTC Jason Spence:  		</a:t>
            </a:r>
            <a:r>
              <a:rPr lang="en-US" dirty="0" smtClean="0">
                <a:hlinkClick r:id="rId3"/>
              </a:rPr>
              <a:t>Jason.M.Spence@uscg.mil</a:t>
            </a:r>
            <a:endParaRPr lang="en-US" dirty="0" smtClean="0"/>
          </a:p>
          <a:p>
            <a:pPr marL="0" indent="0">
              <a:buNone/>
            </a:pPr>
            <a:r>
              <a:rPr lang="en-US" dirty="0"/>
              <a:t>	</a:t>
            </a:r>
            <a:r>
              <a:rPr lang="en-US" dirty="0" smtClean="0"/>
              <a:t>				504-365-2381</a:t>
            </a:r>
          </a:p>
          <a:p>
            <a:pPr marL="0" indent="0">
              <a:buNone/>
            </a:pPr>
            <a:r>
              <a:rPr lang="en-US" dirty="0" smtClean="0"/>
              <a:t>MST1 Matt Lindsay:		</a:t>
            </a:r>
            <a:r>
              <a:rPr lang="en-US" dirty="0" smtClean="0">
                <a:hlinkClick r:id="rId4"/>
              </a:rPr>
              <a:t>Matthew.T.Lindsay@uscg.mil</a:t>
            </a:r>
            <a:endParaRPr lang="en-US" dirty="0" smtClean="0"/>
          </a:p>
          <a:p>
            <a:pPr marL="0" indent="0">
              <a:buNone/>
            </a:pPr>
            <a:r>
              <a:rPr lang="en-US" dirty="0"/>
              <a:t>	</a:t>
            </a:r>
            <a:r>
              <a:rPr lang="en-US" dirty="0" smtClean="0"/>
              <a:t>				504-365-2286</a:t>
            </a:r>
            <a:endParaRPr lang="en-US" dirty="0"/>
          </a:p>
        </p:txBody>
      </p:sp>
    </p:spTree>
    <p:extLst>
      <p:ext uri="{BB962C8B-B14F-4D97-AF65-F5344CB8AC3E}">
        <p14:creationId xmlns:p14="http://schemas.microsoft.com/office/powerpoint/2010/main" val="2418492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18202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tats and numbers</a:t>
            </a:r>
            <a:endParaRPr lang="en-US" dirty="0"/>
          </a:p>
        </p:txBody>
      </p:sp>
      <p:sp>
        <p:nvSpPr>
          <p:cNvPr id="3" name="Content Placeholder 2"/>
          <p:cNvSpPr>
            <a:spLocks noGrp="1"/>
          </p:cNvSpPr>
          <p:nvPr>
            <p:ph idx="1"/>
          </p:nvPr>
        </p:nvSpPr>
        <p:spPr/>
        <p:txBody>
          <a:bodyPr/>
          <a:lstStyle/>
          <a:p>
            <a:r>
              <a:rPr lang="en-US" dirty="0" smtClean="0"/>
              <a:t>Sector New Orleans has 223 regulated Facilities</a:t>
            </a:r>
          </a:p>
          <a:p>
            <a:r>
              <a:rPr lang="en-US" dirty="0" smtClean="0"/>
              <a:t>Deficiencies noted for 2019: 54</a:t>
            </a:r>
          </a:p>
          <a:p>
            <a:r>
              <a:rPr lang="en-US" dirty="0" smtClean="0"/>
              <a:t>Deficiencies noted for 2018: 118</a:t>
            </a:r>
          </a:p>
          <a:p>
            <a:r>
              <a:rPr lang="en-US" dirty="0" smtClean="0"/>
              <a:t>Enforcement Actions for 2018-2019: 0</a:t>
            </a:r>
            <a:endParaRPr lang="en-US" dirty="0"/>
          </a:p>
        </p:txBody>
      </p:sp>
    </p:spTree>
    <p:extLst>
      <p:ext uri="{BB962C8B-B14F-4D97-AF65-F5344CB8AC3E}">
        <p14:creationId xmlns:p14="http://schemas.microsoft.com/office/powerpoint/2010/main" val="40835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br>
              <a:rPr lang="en-US" dirty="0" smtClean="0"/>
            </a:br>
            <a:r>
              <a:rPr lang="en-US" dirty="0" smtClean="0"/>
              <a:t>Common Deficiencies Of:</a:t>
            </a:r>
            <a:endParaRPr lang="en-US" dirty="0"/>
          </a:p>
        </p:txBody>
      </p:sp>
      <p:sp>
        <p:nvSpPr>
          <p:cNvPr id="3" name="Content Placeholder 2"/>
          <p:cNvSpPr>
            <a:spLocks noGrp="1"/>
          </p:cNvSpPr>
          <p:nvPr>
            <p:ph idx="1"/>
          </p:nvPr>
        </p:nvSpPr>
        <p:spPr/>
        <p:txBody>
          <a:bodyPr>
            <a:normAutofit/>
          </a:bodyPr>
          <a:lstStyle/>
          <a:p>
            <a:r>
              <a:rPr lang="en-US" sz="3200" dirty="0" smtClean="0"/>
              <a:t>Safety and Pollution Prevention Inspections, (33CFR154)</a:t>
            </a:r>
          </a:p>
          <a:p>
            <a:endParaRPr lang="en-US" sz="3200" dirty="0" smtClean="0"/>
          </a:p>
          <a:p>
            <a:r>
              <a:rPr lang="en-US" sz="3200" dirty="0" smtClean="0"/>
              <a:t>Security Inspections / MTSA/ (33CFR105)</a:t>
            </a:r>
          </a:p>
          <a:p>
            <a:endParaRPr lang="en-US" sz="3200" dirty="0" smtClean="0"/>
          </a:p>
          <a:p>
            <a:r>
              <a:rPr lang="en-US" sz="3200" dirty="0" smtClean="0"/>
              <a:t>Government Initiated Unannounced Exercises (GIUE) </a:t>
            </a:r>
            <a:endParaRPr lang="en-US" sz="3200" dirty="0"/>
          </a:p>
        </p:txBody>
      </p:sp>
    </p:spTree>
    <p:extLst>
      <p:ext uri="{BB962C8B-B14F-4D97-AF65-F5344CB8AC3E}">
        <p14:creationId xmlns:p14="http://schemas.microsoft.com/office/powerpoint/2010/main" val="72392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&amp; Pollution Prevention Inspections</a:t>
            </a:r>
            <a:endParaRPr lang="en-US" dirty="0"/>
          </a:p>
        </p:txBody>
      </p:sp>
      <p:sp>
        <p:nvSpPr>
          <p:cNvPr id="3" name="Content Placeholder 2"/>
          <p:cNvSpPr>
            <a:spLocks noGrp="1"/>
          </p:cNvSpPr>
          <p:nvPr>
            <p:ph idx="1"/>
          </p:nvPr>
        </p:nvSpPr>
        <p:spPr/>
        <p:txBody>
          <a:bodyPr>
            <a:normAutofit/>
          </a:bodyPr>
          <a:lstStyle/>
          <a:p>
            <a:r>
              <a:rPr lang="en-US" sz="3200" dirty="0" smtClean="0"/>
              <a:t>Records: 33CFR154.740</a:t>
            </a:r>
          </a:p>
          <a:p>
            <a:r>
              <a:rPr lang="en-US" sz="3200" dirty="0" smtClean="0"/>
              <a:t>Hose Markings: 33CFR154.500(e)</a:t>
            </a:r>
          </a:p>
          <a:p>
            <a:r>
              <a:rPr lang="en-US" sz="3200" dirty="0" smtClean="0"/>
              <a:t>Signage: 33CFR154.735(v)</a:t>
            </a:r>
          </a:p>
          <a:p>
            <a:r>
              <a:rPr lang="en-US" sz="3200" dirty="0" smtClean="0"/>
              <a:t>Exercises: 33CFR154.1055 (OPA90 only)</a:t>
            </a:r>
          </a:p>
          <a:p>
            <a:r>
              <a:rPr lang="en-US" dirty="0" smtClean="0"/>
              <a:t>Inspection and Maintenance Records: 33CFR154.1057 (OPA90 only)</a:t>
            </a:r>
            <a:endParaRPr lang="en-US" dirty="0"/>
          </a:p>
        </p:txBody>
      </p:sp>
    </p:spTree>
    <p:extLst>
      <p:ext uri="{BB962C8B-B14F-4D97-AF65-F5344CB8AC3E}">
        <p14:creationId xmlns:p14="http://schemas.microsoft.com/office/powerpoint/2010/main" val="219019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Records: 33CFR154.740</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effectLst/>
              </a:rPr>
              <a:t>Each facility operator shall maintain at the facility and make available for examination by the COTP:</a:t>
            </a:r>
          </a:p>
          <a:p>
            <a:r>
              <a:rPr lang="en-US" dirty="0" smtClean="0">
                <a:effectLst/>
              </a:rPr>
              <a:t>(a) A copy of the letter of intent for the facility; </a:t>
            </a:r>
          </a:p>
          <a:p>
            <a:r>
              <a:rPr lang="en-US" dirty="0" smtClean="0">
                <a:effectLst/>
              </a:rPr>
              <a:t>(b) The </a:t>
            </a:r>
            <a:r>
              <a:rPr lang="en-US" b="1" u="sng" dirty="0" smtClean="0">
                <a:effectLst/>
              </a:rPr>
              <a:t>name of each person designated as a person in charge </a:t>
            </a:r>
            <a:r>
              <a:rPr lang="en-US" dirty="0" smtClean="0">
                <a:effectLst/>
              </a:rPr>
              <a:t>of transfer operations at the facility and certification that each person in charge has completed the training requirements;</a:t>
            </a:r>
          </a:p>
          <a:p>
            <a:r>
              <a:rPr lang="en-US" dirty="0" smtClean="0">
                <a:effectLst/>
              </a:rPr>
              <a:t>(c) The date and result of the most recent test or examination of each item tested or examined under §</a:t>
            </a:r>
            <a:r>
              <a:rPr lang="en-US" dirty="0" smtClean="0">
                <a:effectLst/>
              </a:rPr>
              <a:t>156.170 (example: hose test records)</a:t>
            </a:r>
            <a:endParaRPr lang="en-US" dirty="0" smtClean="0">
              <a:effectLst/>
            </a:endParaRPr>
          </a:p>
          <a:p>
            <a:r>
              <a:rPr lang="en-US" dirty="0" smtClean="0">
                <a:effectLst/>
              </a:rPr>
              <a:t>(d) </a:t>
            </a:r>
            <a:r>
              <a:rPr lang="en-US" b="1" u="sng" dirty="0" smtClean="0">
                <a:effectLst/>
              </a:rPr>
              <a:t>The hose information </a:t>
            </a:r>
            <a:r>
              <a:rPr lang="en-US" dirty="0" smtClean="0"/>
              <a:t>( test pressure, test date, date of manufacture and burst pressure)</a:t>
            </a:r>
            <a:endParaRPr lang="en-US" dirty="0" smtClean="0">
              <a:effectLst/>
            </a:endParaRPr>
          </a:p>
          <a:p>
            <a:r>
              <a:rPr lang="en-US" dirty="0" smtClean="0">
                <a:effectLst/>
              </a:rPr>
              <a:t>(e) The record of all examinations of the facility by the COTP within the last 3 years; </a:t>
            </a:r>
          </a:p>
          <a:p>
            <a:r>
              <a:rPr lang="en-US" dirty="0" smtClean="0">
                <a:effectLst/>
              </a:rPr>
              <a:t>(f) The Declaration of Inspection required (30 days) </a:t>
            </a:r>
          </a:p>
          <a:p>
            <a:r>
              <a:rPr lang="en-US" dirty="0" smtClean="0">
                <a:effectLst/>
              </a:rPr>
              <a:t>(g) A record of all repairs, auto shut downs, and calculations made within the last three years involving any component of VCS. (if applicable) </a:t>
            </a:r>
          </a:p>
          <a:p>
            <a:r>
              <a:rPr lang="en-US" dirty="0" smtClean="0">
                <a:effectLst/>
              </a:rPr>
              <a:t>(j) If they are not marked as such, documentation that the portable radio devices in use at the facility under §154.560 of this part are intrinsically safe.</a:t>
            </a:r>
          </a:p>
          <a:p>
            <a:endParaRPr lang="en-US" dirty="0"/>
          </a:p>
        </p:txBody>
      </p:sp>
    </p:spTree>
    <p:extLst>
      <p:ext uri="{BB962C8B-B14F-4D97-AF65-F5344CB8AC3E}">
        <p14:creationId xmlns:p14="http://schemas.microsoft.com/office/powerpoint/2010/main" val="105309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Hose Markings 33CFR154.500(e)</a:t>
            </a:r>
            <a:endParaRPr lang="en-US" dirty="0"/>
          </a:p>
        </p:txBody>
      </p:sp>
      <p:sp>
        <p:nvSpPr>
          <p:cNvPr id="3" name="Content Placeholder 2"/>
          <p:cNvSpPr>
            <a:spLocks noGrp="1"/>
          </p:cNvSpPr>
          <p:nvPr>
            <p:ph idx="1"/>
          </p:nvPr>
        </p:nvSpPr>
        <p:spPr/>
        <p:txBody>
          <a:bodyPr>
            <a:normAutofit fontScale="70000" lnSpcReduction="20000"/>
          </a:bodyPr>
          <a:lstStyle/>
          <a:p>
            <a:r>
              <a:rPr lang="en-US" dirty="0"/>
              <a:t>(e) Each hose </a:t>
            </a:r>
            <a:r>
              <a:rPr lang="en-US" b="1" u="sng" dirty="0"/>
              <a:t>must be marked with </a:t>
            </a:r>
            <a:r>
              <a:rPr lang="en-US" b="1" u="sng" dirty="0" smtClean="0"/>
              <a:t>ONE </a:t>
            </a:r>
            <a:r>
              <a:rPr lang="en-US" dirty="0"/>
              <a:t>of the following:</a:t>
            </a:r>
          </a:p>
          <a:p>
            <a:r>
              <a:rPr lang="en-US" dirty="0"/>
              <a:t>(1) The name of each product for which the hose may be used; or</a:t>
            </a:r>
          </a:p>
          <a:p>
            <a:r>
              <a:rPr lang="en-US" dirty="0"/>
              <a:t>(2) For oil products, the words “OIL SERVICE”; or</a:t>
            </a:r>
          </a:p>
          <a:p>
            <a:r>
              <a:rPr lang="en-US" dirty="0"/>
              <a:t>(3) For hazardous materials, the words “HAZMAT SERVICE—SEE LIST” followed immediately by a letter, number or other symbol that corresponds to a list or chart contained in the facility's operations manual or the vessel's transfer procedure documents which identifies the products that may be transferred through a hose bearing that symbol.</a:t>
            </a:r>
          </a:p>
          <a:p>
            <a:r>
              <a:rPr lang="en-US" dirty="0"/>
              <a:t>(f) Each hose also </a:t>
            </a:r>
            <a:r>
              <a:rPr lang="en-US" b="1" u="sng" dirty="0"/>
              <a:t>must be marked </a:t>
            </a:r>
            <a:r>
              <a:rPr lang="en-US" dirty="0"/>
              <a:t>with the following, except that the information required by paragraphs (f)(2) and (3) of this section need not be marked on the hose if it is recorded in the hose records of the vessel or facility, and the hose is marked to identify it with that information:</a:t>
            </a:r>
          </a:p>
          <a:p>
            <a:r>
              <a:rPr lang="en-US" dirty="0"/>
              <a:t>(1) </a:t>
            </a:r>
            <a:r>
              <a:rPr lang="en-US" b="1" u="sng" dirty="0"/>
              <a:t>Maximum allowable working pressure</a:t>
            </a:r>
            <a:r>
              <a:rPr lang="en-US" dirty="0"/>
              <a:t>;</a:t>
            </a:r>
          </a:p>
          <a:p>
            <a:r>
              <a:rPr lang="en-US" dirty="0"/>
              <a:t>(2) Date of manufacture; and</a:t>
            </a:r>
          </a:p>
          <a:p>
            <a:r>
              <a:rPr lang="en-US" dirty="0"/>
              <a:t>(3) Date of the latest </a:t>
            </a:r>
            <a:r>
              <a:rPr lang="en-US" dirty="0" smtClean="0"/>
              <a:t>test.</a:t>
            </a:r>
            <a:endParaRPr lang="en-US" dirty="0"/>
          </a:p>
          <a:p>
            <a:r>
              <a:rPr lang="en-US" dirty="0"/>
              <a:t>(g) The </a:t>
            </a:r>
            <a:r>
              <a:rPr lang="en-US" u="sng" dirty="0"/>
              <a:t>hose burst pressure </a:t>
            </a:r>
            <a:r>
              <a:rPr lang="en-US" dirty="0"/>
              <a:t>and the </a:t>
            </a:r>
            <a:r>
              <a:rPr lang="en-US" u="sng" dirty="0"/>
              <a:t>pressure </a:t>
            </a:r>
            <a:r>
              <a:rPr lang="en-US" u="sng" dirty="0" smtClean="0"/>
              <a:t>test </a:t>
            </a:r>
            <a:r>
              <a:rPr lang="en-US" dirty="0" smtClean="0"/>
              <a:t>used </a:t>
            </a:r>
            <a:r>
              <a:rPr lang="en-US" dirty="0"/>
              <a:t>for the test </a:t>
            </a:r>
            <a:r>
              <a:rPr lang="en-US" b="1" u="sng" dirty="0" smtClean="0"/>
              <a:t>MUST NOT </a:t>
            </a:r>
            <a:r>
              <a:rPr lang="en-US" dirty="0" smtClean="0"/>
              <a:t>be </a:t>
            </a:r>
            <a:r>
              <a:rPr lang="en-US" dirty="0"/>
              <a:t>marked on the hose and must be recorded </a:t>
            </a:r>
            <a:r>
              <a:rPr lang="en-US" dirty="0" smtClean="0"/>
              <a:t>elsewhere.</a:t>
            </a:r>
            <a:endParaRPr lang="en-US" dirty="0"/>
          </a:p>
        </p:txBody>
      </p:sp>
    </p:spTree>
    <p:extLst>
      <p:ext uri="{BB962C8B-B14F-4D97-AF65-F5344CB8AC3E}">
        <p14:creationId xmlns:p14="http://schemas.microsoft.com/office/powerpoint/2010/main" val="403366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Signs 33CFR154.500(v)</a:t>
            </a:r>
            <a:endParaRPr lang="en-US" dirty="0"/>
          </a:p>
        </p:txBody>
      </p:sp>
      <p:sp>
        <p:nvSpPr>
          <p:cNvPr id="3" name="Content Placeholder 2"/>
          <p:cNvSpPr>
            <a:spLocks noGrp="1"/>
          </p:cNvSpPr>
          <p:nvPr>
            <p:ph idx="1"/>
          </p:nvPr>
        </p:nvSpPr>
        <p:spPr/>
        <p:txBody>
          <a:bodyPr/>
          <a:lstStyle/>
          <a:p>
            <a:r>
              <a:rPr lang="en-US" dirty="0"/>
              <a:t>v) Warning signs shall be displayed on the facility at each </a:t>
            </a:r>
            <a:r>
              <a:rPr lang="en-US" dirty="0" smtClean="0"/>
              <a:t>SHORESIDE </a:t>
            </a:r>
            <a:r>
              <a:rPr lang="en-US" dirty="0"/>
              <a:t>entry to the dock or berth, without obstruction, at all times for fixed facilities and for mobile facilities during coupling, transfer operation, and uncoupling. The warning signs shall conform to 46 CFR 151.45-2(e)(1) or 46 CFR </a:t>
            </a:r>
            <a:r>
              <a:rPr lang="en-US" dirty="0" smtClean="0"/>
              <a:t>153.955</a:t>
            </a:r>
          </a:p>
          <a:p>
            <a:endParaRPr lang="en-US" dirty="0" smtClean="0"/>
          </a:p>
          <a:p>
            <a:endParaRPr lang="en-US" dirty="0"/>
          </a:p>
        </p:txBody>
      </p:sp>
      <p:pic>
        <p:nvPicPr>
          <p:cNvPr id="4" name="Picture 8" descr="eCFR graphic ec02fe91.08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982" y="4162911"/>
            <a:ext cx="34671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3464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46 CFR </a:t>
            </a:r>
            <a:r>
              <a:rPr lang="en-US" dirty="0" smtClean="0"/>
              <a:t>153.955 </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a:t>(b) </a:t>
            </a:r>
            <a:r>
              <a:rPr lang="en-US" dirty="0" smtClean="0"/>
              <a:t>each </a:t>
            </a:r>
            <a:r>
              <a:rPr lang="en-US" dirty="0"/>
              <a:t>warning sign must have the following legends: </a:t>
            </a:r>
          </a:p>
          <a:p>
            <a:r>
              <a:rPr lang="en-US" dirty="0"/>
              <a:t>(1) Warning. </a:t>
            </a:r>
          </a:p>
          <a:p>
            <a:r>
              <a:rPr lang="en-US" dirty="0"/>
              <a:t>(2) Dangerous Cargo. </a:t>
            </a:r>
          </a:p>
          <a:p>
            <a:r>
              <a:rPr lang="en-US" dirty="0"/>
              <a:t>(3) No Visitors. </a:t>
            </a:r>
          </a:p>
          <a:p>
            <a:r>
              <a:rPr lang="en-US" dirty="0"/>
              <a:t>(4) No Smoking. </a:t>
            </a:r>
          </a:p>
          <a:p>
            <a:r>
              <a:rPr lang="en-US" dirty="0"/>
              <a:t>(5) No Open Lights. </a:t>
            </a:r>
          </a:p>
          <a:p>
            <a:r>
              <a:rPr lang="en-US" dirty="0"/>
              <a:t>(c) Each letter must be block style, black on a white background. </a:t>
            </a:r>
          </a:p>
          <a:p>
            <a:r>
              <a:rPr lang="en-US" dirty="0"/>
              <a:t>(d) Each letter must: </a:t>
            </a:r>
          </a:p>
          <a:p>
            <a:r>
              <a:rPr lang="en-US" dirty="0"/>
              <a:t>(1) Be 7.5 cm (approx. 3 in.) high; </a:t>
            </a:r>
          </a:p>
          <a:p>
            <a:r>
              <a:rPr lang="en-US" dirty="0"/>
              <a:t>(2) Be 5 cm (approx. 2 in.) wide except </a:t>
            </a:r>
            <a:r>
              <a:rPr lang="en-US" dirty="0" smtClean="0"/>
              <a:t>for “I”, </a:t>
            </a:r>
            <a:r>
              <a:rPr lang="en-US" dirty="0"/>
              <a:t>“M</a:t>
            </a:r>
            <a:r>
              <a:rPr lang="en-US" dirty="0" smtClean="0"/>
              <a:t>”, </a:t>
            </a:r>
            <a:r>
              <a:rPr lang="en-US" dirty="0"/>
              <a:t>and “W</a:t>
            </a:r>
            <a:r>
              <a:rPr lang="en-US" dirty="0" smtClean="0"/>
              <a:t>” </a:t>
            </a:r>
            <a:endParaRPr lang="en-US" dirty="0"/>
          </a:p>
          <a:p>
            <a:endParaRPr lang="en-US" dirty="0"/>
          </a:p>
        </p:txBody>
      </p:sp>
      <p:sp>
        <p:nvSpPr>
          <p:cNvPr id="7" name="Rectangle 7"/>
          <p:cNvSpPr>
            <a:spLocks noChangeArrowheads="1"/>
          </p:cNvSpPr>
          <p:nvPr/>
        </p:nvSpPr>
        <p:spPr bwMode="auto">
          <a:xfrm>
            <a:off x="0" y="-925562"/>
            <a:ext cx="68640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chemeClr val="tx1"/>
                </a:solidFill>
                <a:effectLst/>
                <a:latin typeface="Arial" panose="020B0604020202020204" pitchFamily="34" charset="0"/>
              </a:rPr>
              <a:t> </a:t>
            </a:r>
            <a:endParaRPr kumimoji="0" lang="en-US" altLang="en-US" sz="9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0500" b="0" i="0" u="none" strike="noStrike" cap="none" normalizeH="0" baseline="0" dirty="0" smtClean="0">
                <a:ln>
                  <a:noFill/>
                </a:ln>
                <a:solidFill>
                  <a:schemeClr val="tx1"/>
                </a:solidFill>
                <a:effectLst/>
                <a:latin typeface="Arial" panose="020B0604020202020204" pitchFamily="34" charset="0"/>
              </a:rPr>
              <a:t> </a:t>
            </a:r>
            <a:endParaRPr kumimoji="0" lang="en-US" altLang="en-US" sz="15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32" name="Picture 8" descr="eCFR graphic ec02fe91.08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0" y="2586038"/>
            <a:ext cx="34671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796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33CFR154.1055 </a:t>
            </a:r>
            <a:endParaRPr lang="en-US" dirty="0"/>
          </a:p>
        </p:txBody>
      </p:sp>
      <p:sp>
        <p:nvSpPr>
          <p:cNvPr id="3" name="Content Placeholder 2"/>
          <p:cNvSpPr>
            <a:spLocks noGrp="1"/>
          </p:cNvSpPr>
          <p:nvPr>
            <p:ph idx="1"/>
          </p:nvPr>
        </p:nvSpPr>
        <p:spPr/>
        <p:txBody>
          <a:bodyPr>
            <a:normAutofit/>
          </a:bodyPr>
          <a:lstStyle/>
          <a:p>
            <a:r>
              <a:rPr lang="en-US" sz="2000" dirty="0" smtClean="0"/>
              <a:t>The </a:t>
            </a:r>
            <a:r>
              <a:rPr lang="en-US" sz="2000" dirty="0"/>
              <a:t>following are the minimum exercise requirements for facilities covered by this subpart:</a:t>
            </a:r>
          </a:p>
          <a:p>
            <a:r>
              <a:rPr lang="en-US" sz="2000" dirty="0"/>
              <a:t>(1) Qualified individual notification exercises (quarterly).</a:t>
            </a:r>
          </a:p>
          <a:p>
            <a:r>
              <a:rPr lang="en-US" sz="2000" dirty="0"/>
              <a:t>(2) Spill management team tabletop exercises (annually). In a 3-year period, </a:t>
            </a:r>
            <a:r>
              <a:rPr lang="en-US" sz="2000" dirty="0" smtClean="0"/>
              <a:t>one </a:t>
            </a:r>
            <a:r>
              <a:rPr lang="en-US" sz="2000" dirty="0"/>
              <a:t>of these exercises must include a worst case discharge scenario.</a:t>
            </a:r>
          </a:p>
          <a:p>
            <a:r>
              <a:rPr lang="en-US" sz="2000" dirty="0"/>
              <a:t>(3) Equipment deployment exercises:</a:t>
            </a:r>
          </a:p>
          <a:p>
            <a:r>
              <a:rPr lang="en-US" sz="2000" dirty="0"/>
              <a:t>(i) Semiannually for facility owned and operated equipment.</a:t>
            </a:r>
          </a:p>
          <a:p>
            <a:r>
              <a:rPr lang="en-US" sz="2000" dirty="0"/>
              <a:t>(ii) Annually for oil spill removal organization equipment</a:t>
            </a:r>
            <a:r>
              <a:rPr lang="en-US" dirty="0"/>
              <a:t>.</a:t>
            </a:r>
          </a:p>
          <a:p>
            <a:endParaRPr lang="en-US" dirty="0"/>
          </a:p>
        </p:txBody>
      </p:sp>
      <p:pic>
        <p:nvPicPr>
          <p:cNvPr id="4" name="Content Placeholder 3" descr="boom deploym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380514" y="3219062"/>
            <a:ext cx="4142792" cy="3331028"/>
          </a:xfrm>
          <a:prstGeom prst="rect">
            <a:avLst/>
          </a:prstGeom>
        </p:spPr>
      </p:pic>
    </p:spTree>
    <p:extLst>
      <p:ext uri="{BB962C8B-B14F-4D97-AF65-F5344CB8AC3E}">
        <p14:creationId xmlns:p14="http://schemas.microsoft.com/office/powerpoint/2010/main" val="2088143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1335</Words>
  <Application>Microsoft Office PowerPoint</Application>
  <PresentationFormat>Widescreen</PresentationFormat>
  <Paragraphs>104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USCG Regulated Facilities Common deficiencies  </vt:lpstr>
      <vt:lpstr>Stats and numbers</vt:lpstr>
      <vt:lpstr>Discussion: Common Deficiencies Of:</vt:lpstr>
      <vt:lpstr>Safety &amp; Pollution Prevention Inspections</vt:lpstr>
      <vt:lpstr>Records: 33CFR154.740</vt:lpstr>
      <vt:lpstr>Hose Markings 33CFR154.500(e)</vt:lpstr>
      <vt:lpstr>Warning Signs 33CFR154.500(v)</vt:lpstr>
      <vt:lpstr>46 CFR 153.955 </vt:lpstr>
      <vt:lpstr>Exercises: 33CFR154.1055 </vt:lpstr>
      <vt:lpstr>Inspections and Maintenance 33CFR154.1057</vt:lpstr>
      <vt:lpstr>Security Inspections / MTSA/ (33CFR105) </vt:lpstr>
      <vt:lpstr>Facility Recordkeeping Requirements: 33CFR105.225 </vt:lpstr>
      <vt:lpstr>Signs for Restricted Area : 33CFR105.260(b) </vt:lpstr>
      <vt:lpstr>Signs for Access Control: 33CFR105.255(d)(3) </vt:lpstr>
      <vt:lpstr>Government Initiated Unannounced Exercise (OPA 90 Applicable only)   </vt:lpstr>
      <vt:lpstr>Facility Compliance Branch Points of Contact: </vt:lpstr>
      <vt:lpstr>Questions?</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USCG Regulated Facilities Common discrepancies  </dc:title>
  <dc:creator>Spence, Jason M MSTC</dc:creator>
  <cp:lastModifiedBy>Spence, Jason M MSTC</cp:lastModifiedBy>
  <cp:revision>29</cp:revision>
  <dcterms:created xsi:type="dcterms:W3CDTF">2019-05-21T13:46:37Z</dcterms:created>
  <dcterms:modified xsi:type="dcterms:W3CDTF">2019-05-21T21:28:27Z</dcterms:modified>
</cp:coreProperties>
</file>